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48"/>
  </p:notesMasterIdLst>
  <p:sldIdLst>
    <p:sldId id="256" r:id="rId2"/>
    <p:sldId id="518" r:id="rId3"/>
    <p:sldId id="519" r:id="rId4"/>
    <p:sldId id="525" r:id="rId5"/>
    <p:sldId id="526" r:id="rId6"/>
    <p:sldId id="533" r:id="rId7"/>
    <p:sldId id="534" r:id="rId8"/>
    <p:sldId id="536" r:id="rId9"/>
    <p:sldId id="537" r:id="rId10"/>
    <p:sldId id="538" r:id="rId11"/>
    <p:sldId id="539" r:id="rId12"/>
    <p:sldId id="540" r:id="rId13"/>
    <p:sldId id="541" r:id="rId14"/>
    <p:sldId id="542" r:id="rId15"/>
    <p:sldId id="543" r:id="rId16"/>
    <p:sldId id="544" r:id="rId17"/>
    <p:sldId id="545" r:id="rId18"/>
    <p:sldId id="546" r:id="rId19"/>
    <p:sldId id="547" r:id="rId20"/>
    <p:sldId id="549" r:id="rId21"/>
    <p:sldId id="550" r:id="rId22"/>
    <p:sldId id="552" r:id="rId23"/>
    <p:sldId id="551" r:id="rId24"/>
    <p:sldId id="553" r:id="rId25"/>
    <p:sldId id="554" r:id="rId26"/>
    <p:sldId id="528" r:id="rId27"/>
    <p:sldId id="529" r:id="rId28"/>
    <p:sldId id="530" r:id="rId29"/>
    <p:sldId id="557" r:id="rId30"/>
    <p:sldId id="558" r:id="rId31"/>
    <p:sldId id="559" r:id="rId32"/>
    <p:sldId id="560" r:id="rId33"/>
    <p:sldId id="561" r:id="rId34"/>
    <p:sldId id="562" r:id="rId35"/>
    <p:sldId id="556" r:id="rId36"/>
    <p:sldId id="563" r:id="rId37"/>
    <p:sldId id="564" r:id="rId38"/>
    <p:sldId id="565" r:id="rId39"/>
    <p:sldId id="568" r:id="rId40"/>
    <p:sldId id="567" r:id="rId41"/>
    <p:sldId id="566" r:id="rId42"/>
    <p:sldId id="570" r:id="rId43"/>
    <p:sldId id="571" r:id="rId44"/>
    <p:sldId id="573" r:id="rId45"/>
    <p:sldId id="572" r:id="rId46"/>
    <p:sldId id="569" r:id="rId4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B576FF"/>
    <a:srgbClr val="23FF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98"/>
    <p:restoredTop sz="94636"/>
  </p:normalViewPr>
  <p:slideViewPr>
    <p:cSldViewPr snapToGrid="0">
      <p:cViewPr varScale="1">
        <p:scale>
          <a:sx n="88" d="100"/>
          <a:sy n="88" d="100"/>
        </p:scale>
        <p:origin x="164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4DC2-6A14-4FEE-B9D4-F4CB585A2C73}" type="datetimeFigureOut">
              <a:rPr lang="en-US" smtClean="0"/>
              <a:t>4/3/18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8456-18B0-4BA7-9DAB-E4C5A741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8456-18B0-4BA7-9DAB-E4C5A74141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40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Relationship Id="rId3" Type="http://schemas.openxmlformats.org/officeDocument/2006/relationships/image" Target="../media/image29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0836" y="986069"/>
            <a:ext cx="7669687" cy="837421"/>
          </a:xfrm>
          <a:noFill/>
        </p:spPr>
        <p:txBody>
          <a:bodyPr>
            <a:noAutofit/>
          </a:bodyPr>
          <a:lstStyle/>
          <a:p>
            <a:r>
              <a:rPr lang="en-US" sz="4400" dirty="0"/>
              <a:t>Lab 10: </a:t>
            </a:r>
            <a:r>
              <a:rPr lang="en-US" sz="4400" dirty="0" smtClean="0"/>
              <a:t>Population structure and assignment tests</a:t>
            </a:r>
            <a:endParaRPr lang="en-US" sz="4400" dirty="0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88261287-156E-364E-84B7-A6E15DF78EA4}"/>
              </a:ext>
            </a:extLst>
          </p:cNvPr>
          <p:cNvSpPr txBox="1">
            <a:spLocks/>
          </p:cNvSpPr>
          <p:nvPr/>
        </p:nvSpPr>
        <p:spPr>
          <a:xfrm>
            <a:off x="1758797" y="4988626"/>
            <a:ext cx="5628321" cy="47089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BIOL4174/5174 Conservation Genetics Spring 2018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5775" y="2371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1D31880-BE6E-CF46-BC7C-A32ED4AD53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47"/>
          <a:stretch/>
        </p:blipFill>
        <p:spPr>
          <a:xfrm>
            <a:off x="236305" y="2414426"/>
            <a:ext cx="8709324" cy="203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24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F7FBEBA1-332F-0342-ABD0-6468FDD507FE}"/>
              </a:ext>
            </a:extLst>
          </p:cNvPr>
          <p:cNvSpPr/>
          <p:nvPr/>
        </p:nvSpPr>
        <p:spPr>
          <a:xfrm>
            <a:off x="307841" y="1826498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latin typeface="+mj-lt"/>
              </a:rPr>
              <a:t>Ind</a:t>
            </a:r>
            <a:r>
              <a:rPr lang="en-US" sz="2800" dirty="0">
                <a:latin typeface="+mj-lt"/>
              </a:rPr>
              <a:t> X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="" xmlns:a16="http://schemas.microsoft.com/office/drawing/2014/main" id="{D308271E-1BEF-1144-A679-8E4A2C6194E0}"/>
              </a:ext>
            </a:extLst>
          </p:cNvPr>
          <p:cNvGraphicFramePr>
            <a:graphicFrameLocks noGrp="1"/>
          </p:cNvGraphicFramePr>
          <p:nvPr/>
        </p:nvGraphicFramePr>
        <p:xfrm>
          <a:off x="1583931" y="1837363"/>
          <a:ext cx="609600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=""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1907222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Ind</a:t>
                      </a:r>
                      <a:r>
                        <a:rPr lang="en-US" sz="1800" dirty="0"/>
                        <a:t> 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57224939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E0FA57A2-E7CB-064F-A8A6-2B1A1B8CD6F9}"/>
              </a:ext>
            </a:extLst>
          </p:cNvPr>
          <p:cNvGraphicFramePr>
            <a:graphicFrameLocks noGrp="1"/>
          </p:cNvGraphicFramePr>
          <p:nvPr/>
        </p:nvGraphicFramePr>
        <p:xfrm>
          <a:off x="1585644" y="246580"/>
          <a:ext cx="6096000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=""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1907222181"/>
                    </a:ext>
                  </a:extLst>
                </a:gridCol>
              </a:tblGrid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198592642"/>
                  </a:ext>
                </a:extLst>
              </a:tr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6911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0.6/0.4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0.9/0.1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0.7/0.3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0.4/0.6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572249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0.5/0.5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0.3/0.7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0.8/0.2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0.1/0.9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1438863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1DF98793-2651-B343-B3E3-613B05CC8AB0}"/>
                  </a:ext>
                </a:extLst>
              </p:cNvPr>
              <p:cNvSpPr/>
              <p:nvPr/>
            </p:nvSpPr>
            <p:spPr>
              <a:xfrm>
                <a:off x="501338" y="3211796"/>
                <a:ext cx="56141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800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𝐷𝑎𝑡𝑎</m:t>
                          </m:r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𝑃𝑜𝑝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1)=</m:t>
                      </m:r>
                      <m:d>
                        <m:dPr>
                          <m:ctrlPr>
                            <a:rPr lang="en-US" sz="2800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0.6</m:t>
                          </m:r>
                        </m:e>
                      </m:d>
                      <m:d>
                        <m:dPr>
                          <m:ctrlPr>
                            <a:rPr lang="en-US" sz="2800" i="1" dirty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DF98793-2651-B343-B3E3-613B05CC8A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38" y="3211796"/>
                <a:ext cx="5614101" cy="523220"/>
              </a:xfrm>
              <a:prstGeom prst="rect">
                <a:avLst/>
              </a:prstGeom>
              <a:blipFill>
                <a:blip r:embed="rId2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340848D-B625-F246-B454-518087067D34}"/>
              </a:ext>
            </a:extLst>
          </p:cNvPr>
          <p:cNvSpPr/>
          <p:nvPr/>
        </p:nvSpPr>
        <p:spPr>
          <a:xfrm>
            <a:off x="2599362" y="226031"/>
            <a:ext cx="1017141" cy="20240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BEEEC87A-8835-F341-A9A1-F1F3C823E277}"/>
              </a:ext>
            </a:extLst>
          </p:cNvPr>
          <p:cNvSpPr/>
          <p:nvPr/>
        </p:nvSpPr>
        <p:spPr>
          <a:xfrm>
            <a:off x="1220530" y="4177570"/>
            <a:ext cx="674194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+mj-lt"/>
              </a:rPr>
              <a:t>The probability of genotype A/T being sampled from Population 1, is the product of the probabilities of sampling an A, and sampling a 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210D0E5D-4E1B-9541-A3D9-AFBBF2440349}"/>
              </a:ext>
            </a:extLst>
          </p:cNvPr>
          <p:cNvSpPr/>
          <p:nvPr/>
        </p:nvSpPr>
        <p:spPr>
          <a:xfrm>
            <a:off x="4625693" y="2907586"/>
            <a:ext cx="4189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</a:t>
            </a:r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F97A5E8B-5086-8146-B90E-EDE67522ED07}"/>
              </a:ext>
            </a:extLst>
          </p:cNvPr>
          <p:cNvSpPr/>
          <p:nvPr/>
        </p:nvSpPr>
        <p:spPr>
          <a:xfrm>
            <a:off x="5425365" y="2905873"/>
            <a:ext cx="4189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50104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F7FBEBA1-332F-0342-ABD0-6468FDD507FE}"/>
              </a:ext>
            </a:extLst>
          </p:cNvPr>
          <p:cNvSpPr/>
          <p:nvPr/>
        </p:nvSpPr>
        <p:spPr>
          <a:xfrm>
            <a:off x="307841" y="1826498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latin typeface="+mj-lt"/>
              </a:rPr>
              <a:t>Ind</a:t>
            </a:r>
            <a:r>
              <a:rPr lang="en-US" sz="2800" dirty="0">
                <a:latin typeface="+mj-lt"/>
              </a:rPr>
              <a:t> X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="" xmlns:a16="http://schemas.microsoft.com/office/drawing/2014/main" id="{D308271E-1BEF-1144-A679-8E4A2C6194E0}"/>
              </a:ext>
            </a:extLst>
          </p:cNvPr>
          <p:cNvGraphicFramePr>
            <a:graphicFrameLocks noGrp="1"/>
          </p:cNvGraphicFramePr>
          <p:nvPr/>
        </p:nvGraphicFramePr>
        <p:xfrm>
          <a:off x="1583931" y="1837363"/>
          <a:ext cx="609600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=""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1907222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Ind</a:t>
                      </a:r>
                      <a:r>
                        <a:rPr lang="en-US" sz="1800" dirty="0"/>
                        <a:t> 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57224939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E0FA57A2-E7CB-064F-A8A6-2B1A1B8CD6F9}"/>
              </a:ext>
            </a:extLst>
          </p:cNvPr>
          <p:cNvGraphicFramePr>
            <a:graphicFrameLocks noGrp="1"/>
          </p:cNvGraphicFramePr>
          <p:nvPr/>
        </p:nvGraphicFramePr>
        <p:xfrm>
          <a:off x="1585644" y="246580"/>
          <a:ext cx="6096000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=""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1907222181"/>
                    </a:ext>
                  </a:extLst>
                </a:gridCol>
              </a:tblGrid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198592642"/>
                  </a:ext>
                </a:extLst>
              </a:tr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6911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0.6/0.4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0.9/0.1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0.7/0.3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0.4/0.6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572249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0.5/0.5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0.3/0.7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0.8/0.2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0.1/0.9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1438863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1DF98793-2651-B343-B3E3-613B05CC8AB0}"/>
                  </a:ext>
                </a:extLst>
              </p:cNvPr>
              <p:cNvSpPr/>
              <p:nvPr/>
            </p:nvSpPr>
            <p:spPr>
              <a:xfrm>
                <a:off x="501338" y="3211796"/>
                <a:ext cx="56141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800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𝐷𝑎𝑡𝑎</m:t>
                          </m:r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𝑃𝑜𝑝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1)=</m:t>
                      </m:r>
                      <m:d>
                        <m:dPr>
                          <m:ctrlPr>
                            <a:rPr lang="en-US" sz="2800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0.6</m:t>
                          </m:r>
                        </m:e>
                      </m:d>
                      <m:d>
                        <m:dPr>
                          <m:ctrlPr>
                            <a:rPr lang="en-US" sz="2800" i="1" dirty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DF98793-2651-B343-B3E3-613B05CC8A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38" y="3211796"/>
                <a:ext cx="5614101" cy="523220"/>
              </a:xfrm>
              <a:prstGeom prst="rect">
                <a:avLst/>
              </a:prstGeom>
              <a:blipFill>
                <a:blip r:embed="rId2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340848D-B625-F246-B454-518087067D34}"/>
              </a:ext>
            </a:extLst>
          </p:cNvPr>
          <p:cNvSpPr/>
          <p:nvPr/>
        </p:nvSpPr>
        <p:spPr>
          <a:xfrm>
            <a:off x="2599362" y="226031"/>
            <a:ext cx="1017141" cy="20240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="" xmlns:a16="http://schemas.microsoft.com/office/drawing/2014/main" id="{BEEEC87A-8835-F341-A9A1-F1F3C823E277}"/>
                  </a:ext>
                </a:extLst>
              </p:cNvPr>
              <p:cNvSpPr/>
              <p:nvPr/>
            </p:nvSpPr>
            <p:spPr>
              <a:xfrm>
                <a:off x="1323271" y="4393328"/>
                <a:ext cx="674194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800" i="1" dirty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𝑆𝑁𝑃</m:t>
                          </m:r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1=</m:t>
                          </m:r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8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8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8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𝑃𝑜𝑝</m:t>
                      </m:r>
                      <m:r>
                        <a:rPr lang="en-US" sz="28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1)=0.24</m:t>
                      </m:r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EEEC87A-8835-F341-A9A1-F1F3C823E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271" y="4393328"/>
                <a:ext cx="6741944" cy="523220"/>
              </a:xfrm>
              <a:prstGeom prst="rect">
                <a:avLst/>
              </a:prstGeom>
              <a:blipFill>
                <a:blip r:embed="rId3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210D0E5D-4E1B-9541-A3D9-AFBBF2440349}"/>
              </a:ext>
            </a:extLst>
          </p:cNvPr>
          <p:cNvSpPr/>
          <p:nvPr/>
        </p:nvSpPr>
        <p:spPr>
          <a:xfrm>
            <a:off x="4625693" y="2907586"/>
            <a:ext cx="4189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</a:t>
            </a:r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F97A5E8B-5086-8146-B90E-EDE67522ED07}"/>
              </a:ext>
            </a:extLst>
          </p:cNvPr>
          <p:cNvSpPr/>
          <p:nvPr/>
        </p:nvSpPr>
        <p:spPr>
          <a:xfrm>
            <a:off x="5425365" y="2905873"/>
            <a:ext cx="4189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6710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F7FBEBA1-332F-0342-ABD0-6468FDD507FE}"/>
              </a:ext>
            </a:extLst>
          </p:cNvPr>
          <p:cNvSpPr/>
          <p:nvPr/>
        </p:nvSpPr>
        <p:spPr>
          <a:xfrm>
            <a:off x="307841" y="1826498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latin typeface="+mj-lt"/>
              </a:rPr>
              <a:t>Ind</a:t>
            </a:r>
            <a:r>
              <a:rPr lang="en-US" sz="2800" dirty="0">
                <a:latin typeface="+mj-lt"/>
              </a:rPr>
              <a:t> X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="" xmlns:a16="http://schemas.microsoft.com/office/drawing/2014/main" id="{D308271E-1BEF-1144-A679-8E4A2C6194E0}"/>
              </a:ext>
            </a:extLst>
          </p:cNvPr>
          <p:cNvGraphicFramePr>
            <a:graphicFrameLocks noGrp="1"/>
          </p:cNvGraphicFramePr>
          <p:nvPr/>
        </p:nvGraphicFramePr>
        <p:xfrm>
          <a:off x="1583931" y="1837363"/>
          <a:ext cx="609600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=""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1907222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Ind</a:t>
                      </a:r>
                      <a:r>
                        <a:rPr lang="en-US" sz="1800" dirty="0"/>
                        <a:t> 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57224939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E0FA57A2-E7CB-064F-A8A6-2B1A1B8CD6F9}"/>
              </a:ext>
            </a:extLst>
          </p:cNvPr>
          <p:cNvGraphicFramePr>
            <a:graphicFrameLocks noGrp="1"/>
          </p:cNvGraphicFramePr>
          <p:nvPr/>
        </p:nvGraphicFramePr>
        <p:xfrm>
          <a:off x="1585644" y="246580"/>
          <a:ext cx="6096000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=""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1907222181"/>
                    </a:ext>
                  </a:extLst>
                </a:gridCol>
              </a:tblGrid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198592642"/>
                  </a:ext>
                </a:extLst>
              </a:tr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6911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0.6/0.4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0.9/0.1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0.7/0.3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0.4/0.6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572249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0.5/0.5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0.3/0.7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0.8/0.2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0.1/0.9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1438863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1DF98793-2651-B343-B3E3-613B05CC8AB0}"/>
                  </a:ext>
                </a:extLst>
              </p:cNvPr>
              <p:cNvSpPr/>
              <p:nvPr/>
            </p:nvSpPr>
            <p:spPr>
              <a:xfrm>
                <a:off x="501338" y="3211796"/>
                <a:ext cx="715272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800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𝐷𝑎𝑡𝑎</m:t>
                          </m:r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𝑃𝑜𝑝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1)=</m:t>
                      </m:r>
                      <m:d>
                        <m:dPr>
                          <m:ctrlPr>
                            <a:rPr lang="en-US" sz="2800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0.6</m:t>
                          </m:r>
                        </m:e>
                      </m:d>
                      <m:d>
                        <m:dPr>
                          <m:ctrlPr>
                            <a:rPr lang="en-US" sz="2800" i="1" dirty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d>
                        <m:dPr>
                          <m:ctrlPr>
                            <a:rPr lang="en-US" sz="280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0.9</m:t>
                          </m:r>
                        </m:e>
                      </m:d>
                      <m:d>
                        <m:dPr>
                          <m:ctrlPr>
                            <a:rPr lang="en-US" sz="280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0.9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DF98793-2651-B343-B3E3-613B05CC8A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38" y="3211796"/>
                <a:ext cx="7152727" cy="523220"/>
              </a:xfrm>
              <a:prstGeom prst="rect">
                <a:avLst/>
              </a:prstGeom>
              <a:blipFill>
                <a:blip r:embed="rId2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340848D-B625-F246-B454-518087067D34}"/>
              </a:ext>
            </a:extLst>
          </p:cNvPr>
          <p:cNvSpPr/>
          <p:nvPr/>
        </p:nvSpPr>
        <p:spPr>
          <a:xfrm>
            <a:off x="3626777" y="184935"/>
            <a:ext cx="1017141" cy="20240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BEEEC87A-8835-F341-A9A1-F1F3C823E277}"/>
              </a:ext>
            </a:extLst>
          </p:cNvPr>
          <p:cNvSpPr/>
          <p:nvPr/>
        </p:nvSpPr>
        <p:spPr>
          <a:xfrm>
            <a:off x="1323271" y="4393328"/>
            <a:ext cx="67419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+mj-lt"/>
              </a:rPr>
              <a:t>Repeat for each locus…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210D0E5D-4E1B-9541-A3D9-AFBBF2440349}"/>
              </a:ext>
            </a:extLst>
          </p:cNvPr>
          <p:cNvSpPr/>
          <p:nvPr/>
        </p:nvSpPr>
        <p:spPr>
          <a:xfrm>
            <a:off x="6156543" y="2907586"/>
            <a:ext cx="4189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G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4E2E120B-7290-CA4C-809B-606869566FCF}"/>
              </a:ext>
            </a:extLst>
          </p:cNvPr>
          <p:cNvSpPr/>
          <p:nvPr/>
        </p:nvSpPr>
        <p:spPr>
          <a:xfrm>
            <a:off x="6925392" y="2905873"/>
            <a:ext cx="4189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5174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F7FBEBA1-332F-0342-ABD0-6468FDD507FE}"/>
              </a:ext>
            </a:extLst>
          </p:cNvPr>
          <p:cNvSpPr/>
          <p:nvPr/>
        </p:nvSpPr>
        <p:spPr>
          <a:xfrm>
            <a:off x="307841" y="1826498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latin typeface="+mj-lt"/>
              </a:rPr>
              <a:t>Ind</a:t>
            </a:r>
            <a:r>
              <a:rPr lang="en-US" sz="2800" dirty="0">
                <a:latin typeface="+mj-lt"/>
              </a:rPr>
              <a:t> X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="" xmlns:a16="http://schemas.microsoft.com/office/drawing/2014/main" id="{D308271E-1BEF-1144-A679-8E4A2C6194E0}"/>
              </a:ext>
            </a:extLst>
          </p:cNvPr>
          <p:cNvGraphicFramePr>
            <a:graphicFrameLocks noGrp="1"/>
          </p:cNvGraphicFramePr>
          <p:nvPr/>
        </p:nvGraphicFramePr>
        <p:xfrm>
          <a:off x="1583931" y="1837363"/>
          <a:ext cx="609600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=""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1907222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Ind</a:t>
                      </a:r>
                      <a:r>
                        <a:rPr lang="en-US" sz="1800" dirty="0"/>
                        <a:t> 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57224939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E0FA57A2-E7CB-064F-A8A6-2B1A1B8CD6F9}"/>
              </a:ext>
            </a:extLst>
          </p:cNvPr>
          <p:cNvGraphicFramePr>
            <a:graphicFrameLocks noGrp="1"/>
          </p:cNvGraphicFramePr>
          <p:nvPr/>
        </p:nvGraphicFramePr>
        <p:xfrm>
          <a:off x="1585644" y="246580"/>
          <a:ext cx="6096000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=""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1907222181"/>
                    </a:ext>
                  </a:extLst>
                </a:gridCol>
              </a:tblGrid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198592642"/>
                  </a:ext>
                </a:extLst>
              </a:tr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6911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0.6/0.4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0.9/0.1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0.7/0.3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0.4/0.6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572249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0.5/0.5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0.3/0.7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0.8/0.2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0.1/0.9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1438863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1DF98793-2651-B343-B3E3-613B05CC8AB0}"/>
                  </a:ext>
                </a:extLst>
              </p:cNvPr>
              <p:cNvSpPr/>
              <p:nvPr/>
            </p:nvSpPr>
            <p:spPr>
              <a:xfrm>
                <a:off x="460242" y="3150151"/>
                <a:ext cx="7996741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800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𝐷𝑎𝑡𝑎</m:t>
                          </m:r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𝑃𝑜𝑝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1)=</m:t>
                      </m:r>
                      <m:d>
                        <m:dPr>
                          <m:ctrlPr>
                            <a:rPr lang="en-US" sz="2800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0.6</m:t>
                          </m:r>
                        </m:e>
                      </m:d>
                      <m:d>
                        <m:dPr>
                          <m:ctrlPr>
                            <a:rPr lang="en-US" sz="2800" i="1" dirty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d>
                        <m:dPr>
                          <m:ctrlPr>
                            <a:rPr lang="en-US" sz="280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0.9</m:t>
                          </m:r>
                        </m:e>
                      </m:d>
                      <m:d>
                        <m:dPr>
                          <m:ctrlPr>
                            <a:rPr lang="en-US" sz="280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0.9</m:t>
                          </m:r>
                        </m:e>
                      </m:d>
                      <m:d>
                        <m:dPr>
                          <m:ctrlPr>
                            <a:rPr lang="en-US" sz="280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0.7</m:t>
                          </m:r>
                        </m:e>
                      </m:d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r>
                  <a:rPr lang="en-US" sz="2800" dirty="0"/>
                  <a:t>  				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0.7</m:t>
                        </m:r>
                      </m:e>
                    </m:d>
                    <m:d>
                      <m:dPr>
                        <m:ctrlPr>
                          <a:rPr lang="en-US" sz="280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0.4</m:t>
                        </m:r>
                      </m:e>
                    </m:d>
                    <m:d>
                      <m:dPr>
                        <m:ctrlPr>
                          <a:rPr lang="en-US" sz="280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0.6</m:t>
                        </m:r>
                      </m:e>
                    </m:d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DF98793-2651-B343-B3E3-613B05CC8A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42" y="3150151"/>
                <a:ext cx="7996741" cy="9541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="" xmlns:a16="http://schemas.microsoft.com/office/drawing/2014/main" id="{BEEEC87A-8835-F341-A9A1-F1F3C823E277}"/>
                  </a:ext>
                </a:extLst>
              </p:cNvPr>
              <p:cNvSpPr/>
              <p:nvPr/>
            </p:nvSpPr>
            <p:spPr>
              <a:xfrm>
                <a:off x="102741" y="4331683"/>
                <a:ext cx="8743308" cy="1137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𝐷𝑎𝑡𝑎</m:t>
                          </m:r>
                        </m:e>
                      </m:d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𝑃𝑜𝑝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1)=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𝑜𝑐𝑖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𝑃𝑜𝑝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EEEC87A-8835-F341-A9A1-F1F3C823E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41" y="4331683"/>
                <a:ext cx="8743308" cy="1137876"/>
              </a:xfrm>
              <a:prstGeom prst="rect">
                <a:avLst/>
              </a:prstGeom>
              <a:blipFill>
                <a:blip r:embed="rId3"/>
                <a:stretch>
                  <a:fillRect t="-128571" b="-179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0C942C03-FA26-AB44-BF7F-C6AD547C3F85}"/>
              </a:ext>
            </a:extLst>
          </p:cNvPr>
          <p:cNvSpPr/>
          <p:nvPr/>
        </p:nvSpPr>
        <p:spPr>
          <a:xfrm>
            <a:off x="2599363" y="1047964"/>
            <a:ext cx="5065158" cy="3904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393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F7FBEBA1-332F-0342-ABD0-6468FDD507FE}"/>
              </a:ext>
            </a:extLst>
          </p:cNvPr>
          <p:cNvSpPr/>
          <p:nvPr/>
        </p:nvSpPr>
        <p:spPr>
          <a:xfrm>
            <a:off x="307841" y="1826498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latin typeface="+mj-lt"/>
              </a:rPr>
              <a:t>Ind</a:t>
            </a:r>
            <a:r>
              <a:rPr lang="en-US" sz="2800" dirty="0">
                <a:latin typeface="+mj-lt"/>
              </a:rPr>
              <a:t> X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="" xmlns:a16="http://schemas.microsoft.com/office/drawing/2014/main" id="{D308271E-1BEF-1144-A679-8E4A2C6194E0}"/>
              </a:ext>
            </a:extLst>
          </p:cNvPr>
          <p:cNvGraphicFramePr>
            <a:graphicFrameLocks noGrp="1"/>
          </p:cNvGraphicFramePr>
          <p:nvPr/>
        </p:nvGraphicFramePr>
        <p:xfrm>
          <a:off x="1583931" y="1837363"/>
          <a:ext cx="609600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=""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1907222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Ind</a:t>
                      </a:r>
                      <a:r>
                        <a:rPr lang="en-US" sz="1800" dirty="0"/>
                        <a:t> 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57224939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E0FA57A2-E7CB-064F-A8A6-2B1A1B8CD6F9}"/>
              </a:ext>
            </a:extLst>
          </p:cNvPr>
          <p:cNvGraphicFramePr>
            <a:graphicFrameLocks noGrp="1"/>
          </p:cNvGraphicFramePr>
          <p:nvPr/>
        </p:nvGraphicFramePr>
        <p:xfrm>
          <a:off x="1585644" y="246580"/>
          <a:ext cx="6096000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=""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1907222181"/>
                    </a:ext>
                  </a:extLst>
                </a:gridCol>
              </a:tblGrid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198592642"/>
                  </a:ext>
                </a:extLst>
              </a:tr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6911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0.6/0.4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0.9/0.1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0.7/0.3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0.4/0.6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572249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0.5/0.5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0.3/0.7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0.8/0.2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0.1/0.9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1438863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1DF98793-2651-B343-B3E3-613B05CC8AB0}"/>
                  </a:ext>
                </a:extLst>
              </p:cNvPr>
              <p:cNvSpPr/>
              <p:nvPr/>
            </p:nvSpPr>
            <p:spPr>
              <a:xfrm>
                <a:off x="460242" y="3150151"/>
                <a:ext cx="7996741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800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𝐷𝑎𝑡𝑎</m:t>
                          </m:r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𝑃𝑜𝑝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1)=</m:t>
                      </m:r>
                      <m:d>
                        <m:dPr>
                          <m:ctrlPr>
                            <a:rPr lang="en-US" sz="2800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0.6</m:t>
                          </m:r>
                        </m:e>
                      </m:d>
                      <m:d>
                        <m:dPr>
                          <m:ctrlPr>
                            <a:rPr lang="en-US" sz="2800" i="1" dirty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d>
                        <m:dPr>
                          <m:ctrlPr>
                            <a:rPr lang="en-US" sz="280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0.9</m:t>
                          </m:r>
                        </m:e>
                      </m:d>
                      <m:d>
                        <m:dPr>
                          <m:ctrlPr>
                            <a:rPr lang="en-US" sz="280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0.9</m:t>
                          </m:r>
                        </m:e>
                      </m:d>
                      <m:d>
                        <m:dPr>
                          <m:ctrlPr>
                            <a:rPr lang="en-US" sz="280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0.7</m:t>
                          </m:r>
                        </m:e>
                      </m:d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r>
                  <a:rPr lang="en-US" sz="2800" dirty="0"/>
                  <a:t>  				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0.7</m:t>
                        </m:r>
                      </m:e>
                    </m:d>
                    <m:d>
                      <m:dPr>
                        <m:ctrlPr>
                          <a:rPr lang="en-US" sz="280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0.4</m:t>
                        </m:r>
                      </m:e>
                    </m:d>
                    <m:d>
                      <m:dPr>
                        <m:ctrlPr>
                          <a:rPr lang="en-US" sz="280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0.6</m:t>
                        </m:r>
                      </m:e>
                    </m:d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DF98793-2651-B343-B3E3-613B05CC8A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42" y="3150151"/>
                <a:ext cx="7996741" cy="9541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="" xmlns:a16="http://schemas.microsoft.com/office/drawing/2014/main" id="{BEEEC87A-8835-F341-A9A1-F1F3C823E277}"/>
                  </a:ext>
                </a:extLst>
              </p:cNvPr>
              <p:cNvSpPr/>
              <p:nvPr/>
            </p:nvSpPr>
            <p:spPr>
              <a:xfrm>
                <a:off x="102741" y="4331683"/>
                <a:ext cx="8743308" cy="1137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𝐷𝑎𝑡𝑎</m:t>
                          </m:r>
                        </m:e>
                      </m:d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𝑃𝑜𝑝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1)=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𝑜𝑐𝑖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𝑃𝑜𝑝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EEEC87A-8835-F341-A9A1-F1F3C823E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41" y="4331683"/>
                <a:ext cx="8743308" cy="1137876"/>
              </a:xfrm>
              <a:prstGeom prst="rect">
                <a:avLst/>
              </a:prstGeom>
              <a:blipFill>
                <a:blip r:embed="rId3"/>
                <a:stretch>
                  <a:fillRect t="-128571" b="-179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="" xmlns:a16="http://schemas.microsoft.com/office/drawing/2014/main" id="{CDCF48CD-AD99-3D44-9FE9-15C2745C5080}"/>
                  </a:ext>
                </a:extLst>
              </p:cNvPr>
              <p:cNvSpPr/>
              <p:nvPr/>
            </p:nvSpPr>
            <p:spPr>
              <a:xfrm>
                <a:off x="4964843" y="5414480"/>
                <a:ext cx="335722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=0.04000752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DCF48CD-AD99-3D44-9FE9-15C2745C50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4843" y="5414480"/>
                <a:ext cx="335722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77EA9F42-93FB-3046-B9A1-89E20812A52F}"/>
              </a:ext>
            </a:extLst>
          </p:cNvPr>
          <p:cNvSpPr/>
          <p:nvPr/>
        </p:nvSpPr>
        <p:spPr>
          <a:xfrm>
            <a:off x="2599363" y="1047964"/>
            <a:ext cx="5065158" cy="3904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19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F7FBEBA1-332F-0342-ABD0-6468FDD507FE}"/>
              </a:ext>
            </a:extLst>
          </p:cNvPr>
          <p:cNvSpPr/>
          <p:nvPr/>
        </p:nvSpPr>
        <p:spPr>
          <a:xfrm>
            <a:off x="307841" y="1826498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latin typeface="+mj-lt"/>
              </a:rPr>
              <a:t>Ind</a:t>
            </a:r>
            <a:r>
              <a:rPr lang="en-US" sz="2800" dirty="0">
                <a:latin typeface="+mj-lt"/>
              </a:rPr>
              <a:t> X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="" xmlns:a16="http://schemas.microsoft.com/office/drawing/2014/main" id="{D308271E-1BEF-1144-A679-8E4A2C6194E0}"/>
              </a:ext>
            </a:extLst>
          </p:cNvPr>
          <p:cNvGraphicFramePr>
            <a:graphicFrameLocks noGrp="1"/>
          </p:cNvGraphicFramePr>
          <p:nvPr/>
        </p:nvGraphicFramePr>
        <p:xfrm>
          <a:off x="1583931" y="1837363"/>
          <a:ext cx="609600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=""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1907222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Ind</a:t>
                      </a:r>
                      <a:r>
                        <a:rPr lang="en-US" sz="1800" dirty="0"/>
                        <a:t> 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57224939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E0FA57A2-E7CB-064F-A8A6-2B1A1B8CD6F9}"/>
              </a:ext>
            </a:extLst>
          </p:cNvPr>
          <p:cNvGraphicFramePr>
            <a:graphicFrameLocks noGrp="1"/>
          </p:cNvGraphicFramePr>
          <p:nvPr/>
        </p:nvGraphicFramePr>
        <p:xfrm>
          <a:off x="1585644" y="246580"/>
          <a:ext cx="6096000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=""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1907222181"/>
                    </a:ext>
                  </a:extLst>
                </a:gridCol>
              </a:tblGrid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198592642"/>
                  </a:ext>
                </a:extLst>
              </a:tr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6911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0.6/0.4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0.9/0.1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0.7/0.3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0.4/0.6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572249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0.5/0.5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0.3/0.7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0.8/0.2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0.1/0.9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1438863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="" xmlns:a16="http://schemas.microsoft.com/office/drawing/2014/main" id="{CDCF48CD-AD99-3D44-9FE9-15C2745C5080}"/>
                  </a:ext>
                </a:extLst>
              </p:cNvPr>
              <p:cNvSpPr/>
              <p:nvPr/>
            </p:nvSpPr>
            <p:spPr>
              <a:xfrm>
                <a:off x="3886056" y="4294597"/>
                <a:ext cx="335722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=0.001296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DCF48CD-AD99-3D44-9FE9-15C2745C50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056" y="4294597"/>
                <a:ext cx="3357224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B7A719A7-F310-C640-9429-2F61BA5C5A32}"/>
              </a:ext>
            </a:extLst>
          </p:cNvPr>
          <p:cNvSpPr/>
          <p:nvPr/>
        </p:nvSpPr>
        <p:spPr>
          <a:xfrm>
            <a:off x="164386" y="2615899"/>
            <a:ext cx="40582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+mj-lt"/>
              </a:rPr>
              <a:t>What about Pop 2?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994A65E0-C689-F343-AA63-2FB0EE75D92B}"/>
              </a:ext>
            </a:extLst>
          </p:cNvPr>
          <p:cNvSpPr/>
          <p:nvPr/>
        </p:nvSpPr>
        <p:spPr>
          <a:xfrm>
            <a:off x="2599363" y="1448656"/>
            <a:ext cx="5065158" cy="3904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FDE6E87C-405F-2E4B-8F13-1A089AEE6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79" y="3176280"/>
            <a:ext cx="7795519" cy="114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F7FBEBA1-332F-0342-ABD0-6468FDD507FE}"/>
              </a:ext>
            </a:extLst>
          </p:cNvPr>
          <p:cNvSpPr/>
          <p:nvPr/>
        </p:nvSpPr>
        <p:spPr>
          <a:xfrm>
            <a:off x="307841" y="1826498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latin typeface="+mj-lt"/>
              </a:rPr>
              <a:t>Ind</a:t>
            </a:r>
            <a:r>
              <a:rPr lang="en-US" sz="2800" dirty="0">
                <a:latin typeface="+mj-lt"/>
              </a:rPr>
              <a:t> X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="" xmlns:a16="http://schemas.microsoft.com/office/drawing/2014/main" id="{D308271E-1BEF-1144-A679-8E4A2C6194E0}"/>
              </a:ext>
            </a:extLst>
          </p:cNvPr>
          <p:cNvGraphicFramePr>
            <a:graphicFrameLocks noGrp="1"/>
          </p:cNvGraphicFramePr>
          <p:nvPr/>
        </p:nvGraphicFramePr>
        <p:xfrm>
          <a:off x="1583931" y="1837363"/>
          <a:ext cx="609600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=""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1907222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Ind</a:t>
                      </a:r>
                      <a:r>
                        <a:rPr lang="en-US" sz="1800" dirty="0"/>
                        <a:t> 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57224939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E0FA57A2-E7CB-064F-A8A6-2B1A1B8CD6F9}"/>
              </a:ext>
            </a:extLst>
          </p:cNvPr>
          <p:cNvGraphicFramePr>
            <a:graphicFrameLocks noGrp="1"/>
          </p:cNvGraphicFramePr>
          <p:nvPr/>
        </p:nvGraphicFramePr>
        <p:xfrm>
          <a:off x="1585644" y="246580"/>
          <a:ext cx="6096000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=""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1907222181"/>
                    </a:ext>
                  </a:extLst>
                </a:gridCol>
              </a:tblGrid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198592642"/>
                  </a:ext>
                </a:extLst>
              </a:tr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6911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0.6/0.4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0.9/0.1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0.7/0.3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0.4/0.6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572249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0.5/0.5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0.3/0.7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0.8/0.2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0.1/0.9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143886304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994A65E0-C689-F343-AA63-2FB0EE75D92B}"/>
              </a:ext>
            </a:extLst>
          </p:cNvPr>
          <p:cNvSpPr/>
          <p:nvPr/>
        </p:nvSpPr>
        <p:spPr>
          <a:xfrm>
            <a:off x="5229547" y="2845941"/>
            <a:ext cx="1993186" cy="3904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="" xmlns:a16="http://schemas.microsoft.com/office/drawing/2014/main" id="{6D88726C-E16F-2D44-B98D-4090116ED83D}"/>
                  </a:ext>
                </a:extLst>
              </p:cNvPr>
              <p:cNvSpPr/>
              <p:nvPr/>
            </p:nvSpPr>
            <p:spPr>
              <a:xfrm>
                <a:off x="0" y="2780285"/>
                <a:ext cx="874330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𝐷𝑎𝑡𝑎</m:t>
                          </m:r>
                        </m:e>
                      </m:d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𝑃𝑜𝑝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1)=0.04000752</m:t>
                      </m:r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D88726C-E16F-2D44-B98D-4090116ED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80285"/>
                <a:ext cx="8743308" cy="523220"/>
              </a:xfrm>
              <a:prstGeom prst="rect">
                <a:avLst/>
              </a:prstGeom>
              <a:blipFill>
                <a:blip r:embed="rId2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id="{18B52681-3A4E-7A46-BF03-A4D0B66DB2FE}"/>
                  </a:ext>
                </a:extLst>
              </p:cNvPr>
              <p:cNvSpPr/>
              <p:nvPr/>
            </p:nvSpPr>
            <p:spPr>
              <a:xfrm>
                <a:off x="-164387" y="3610780"/>
                <a:ext cx="874330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𝐷𝑎𝑡𝑎</m:t>
                          </m:r>
                        </m:e>
                      </m:d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𝑃𝑜𝑝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0.001296</m:t>
                      </m:r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8B52681-3A4E-7A46-BF03-A4D0B66DB2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4387" y="3610780"/>
                <a:ext cx="8743308" cy="523220"/>
              </a:xfrm>
              <a:prstGeom prst="rect">
                <a:avLst/>
              </a:prstGeom>
              <a:blipFill>
                <a:blip r:embed="rId3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C2543EEC-4E70-F049-9143-0D581D427DDA}"/>
              </a:ext>
            </a:extLst>
          </p:cNvPr>
          <p:cNvSpPr/>
          <p:nvPr/>
        </p:nvSpPr>
        <p:spPr>
          <a:xfrm>
            <a:off x="708917" y="4567989"/>
            <a:ext cx="40582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+mj-lt"/>
              </a:rPr>
              <a:t>ML assignment to Pop 1… </a:t>
            </a:r>
          </a:p>
        </p:txBody>
      </p:sp>
    </p:spTree>
    <p:extLst>
      <p:ext uri="{BB962C8B-B14F-4D97-AF65-F5344CB8AC3E}">
        <p14:creationId xmlns:p14="http://schemas.microsoft.com/office/powerpoint/2010/main" val="3467245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F7FBEBA1-332F-0342-ABD0-6468FDD507FE}"/>
              </a:ext>
            </a:extLst>
          </p:cNvPr>
          <p:cNvSpPr/>
          <p:nvPr/>
        </p:nvSpPr>
        <p:spPr>
          <a:xfrm>
            <a:off x="307841" y="1826498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latin typeface="+mj-lt"/>
              </a:rPr>
              <a:t>Ind</a:t>
            </a:r>
            <a:r>
              <a:rPr lang="en-US" sz="2800" dirty="0">
                <a:latin typeface="+mj-lt"/>
              </a:rPr>
              <a:t> X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="" xmlns:a16="http://schemas.microsoft.com/office/drawing/2014/main" id="{D308271E-1BEF-1144-A679-8E4A2C6194E0}"/>
              </a:ext>
            </a:extLst>
          </p:cNvPr>
          <p:cNvGraphicFramePr>
            <a:graphicFrameLocks noGrp="1"/>
          </p:cNvGraphicFramePr>
          <p:nvPr/>
        </p:nvGraphicFramePr>
        <p:xfrm>
          <a:off x="1583931" y="1837363"/>
          <a:ext cx="609600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=""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1907222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Ind</a:t>
                      </a:r>
                      <a:r>
                        <a:rPr lang="en-US" sz="1800" dirty="0"/>
                        <a:t> 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57224939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E0FA57A2-E7CB-064F-A8A6-2B1A1B8CD6F9}"/>
              </a:ext>
            </a:extLst>
          </p:cNvPr>
          <p:cNvGraphicFramePr>
            <a:graphicFrameLocks noGrp="1"/>
          </p:cNvGraphicFramePr>
          <p:nvPr/>
        </p:nvGraphicFramePr>
        <p:xfrm>
          <a:off x="1585644" y="246580"/>
          <a:ext cx="6096000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=""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1907222181"/>
                    </a:ext>
                  </a:extLst>
                </a:gridCol>
              </a:tblGrid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198592642"/>
                  </a:ext>
                </a:extLst>
              </a:tr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6911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0.6/0.4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0.9/0.1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0.7/0.3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0.4/0.6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572249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0.5/0.5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0.3/0.7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0.8/0.2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0.1/0.9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14388630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="" xmlns:a16="http://schemas.microsoft.com/office/drawing/2014/main" id="{6D88726C-E16F-2D44-B98D-4090116ED83D}"/>
                  </a:ext>
                </a:extLst>
              </p:cNvPr>
              <p:cNvSpPr/>
              <p:nvPr/>
            </p:nvSpPr>
            <p:spPr>
              <a:xfrm>
                <a:off x="123290" y="4773471"/>
                <a:ext cx="9020710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𝐷𝑎𝑡𝑎</m:t>
                        </m:r>
                      </m:e>
                    </m:d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0.6</m:t>
                        </m:r>
                        <m: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+0.5</m:t>
                        </m:r>
                        <m:d>
                          <m:dPr>
                            <m:ctrlP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8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+0.5</m:t>
                        </m:r>
                        <m:d>
                          <m:d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d>
                  </m:oMath>
                </a14:m>
                <a:endParaRPr lang="en-US" sz="2800" b="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D88726C-E16F-2D44-B98D-4090116ED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90" y="4773471"/>
                <a:ext cx="9020710" cy="95410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C2543EEC-4E70-F049-9143-0D581D427DDA}"/>
              </a:ext>
            </a:extLst>
          </p:cNvPr>
          <p:cNvSpPr/>
          <p:nvPr/>
        </p:nvSpPr>
        <p:spPr>
          <a:xfrm>
            <a:off x="174660" y="2564527"/>
            <a:ext cx="5578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+mj-lt"/>
              </a:rPr>
              <a:t>Extending to the case of admixture…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9924B690-A85C-164C-B80E-852FCC4029FE}"/>
              </a:ext>
            </a:extLst>
          </p:cNvPr>
          <p:cNvSpPr/>
          <p:nvPr/>
        </p:nvSpPr>
        <p:spPr>
          <a:xfrm>
            <a:off x="1128445" y="3117620"/>
            <a:ext cx="78819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+mj-lt"/>
              </a:rPr>
              <a:t>If an individual has 𝛼 ancestry from Pop 1 and 1- 𝛼 ancestry from Pop 2: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E774A556-0DBE-6644-8E8E-D804B08A52D8}"/>
              </a:ext>
            </a:extLst>
          </p:cNvPr>
          <p:cNvSpPr/>
          <p:nvPr/>
        </p:nvSpPr>
        <p:spPr>
          <a:xfrm>
            <a:off x="2609636" y="215757"/>
            <a:ext cx="1017141" cy="20240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8D934B41-97F1-CD4D-9554-94507B6994D3}"/>
              </a:ext>
            </a:extLst>
          </p:cNvPr>
          <p:cNvSpPr/>
          <p:nvPr/>
        </p:nvSpPr>
        <p:spPr>
          <a:xfrm>
            <a:off x="2640459" y="4387064"/>
            <a:ext cx="31952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 from Pop1 OR Pop2 </a:t>
            </a:r>
            <a:endParaRPr lang="en-US" sz="2400" dirty="0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D611B4B6-958F-CC4C-A876-3D8ACD78321E}"/>
              </a:ext>
            </a:extLst>
          </p:cNvPr>
          <p:cNvSpPr/>
          <p:nvPr/>
        </p:nvSpPr>
        <p:spPr>
          <a:xfrm>
            <a:off x="5772364" y="4405900"/>
            <a:ext cx="31952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 from Pop1 OR Pop2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75368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F7FBEBA1-332F-0342-ABD0-6468FDD507FE}"/>
              </a:ext>
            </a:extLst>
          </p:cNvPr>
          <p:cNvSpPr/>
          <p:nvPr/>
        </p:nvSpPr>
        <p:spPr>
          <a:xfrm>
            <a:off x="307841" y="1826498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latin typeface="+mj-lt"/>
              </a:rPr>
              <a:t>Ind</a:t>
            </a:r>
            <a:r>
              <a:rPr lang="en-US" sz="2800" dirty="0">
                <a:latin typeface="+mj-lt"/>
              </a:rPr>
              <a:t> X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="" xmlns:a16="http://schemas.microsoft.com/office/drawing/2014/main" id="{D308271E-1BEF-1144-A679-8E4A2C6194E0}"/>
              </a:ext>
            </a:extLst>
          </p:cNvPr>
          <p:cNvGraphicFramePr>
            <a:graphicFrameLocks noGrp="1"/>
          </p:cNvGraphicFramePr>
          <p:nvPr/>
        </p:nvGraphicFramePr>
        <p:xfrm>
          <a:off x="1583931" y="1837363"/>
          <a:ext cx="609600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=""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1907222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Ind</a:t>
                      </a:r>
                      <a:r>
                        <a:rPr lang="en-US" sz="1800" dirty="0"/>
                        <a:t> 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57224939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E0FA57A2-E7CB-064F-A8A6-2B1A1B8CD6F9}"/>
              </a:ext>
            </a:extLst>
          </p:cNvPr>
          <p:cNvGraphicFramePr>
            <a:graphicFrameLocks noGrp="1"/>
          </p:cNvGraphicFramePr>
          <p:nvPr/>
        </p:nvGraphicFramePr>
        <p:xfrm>
          <a:off x="1585644" y="246580"/>
          <a:ext cx="6096000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=""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1907222181"/>
                    </a:ext>
                  </a:extLst>
                </a:gridCol>
              </a:tblGrid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198592642"/>
                  </a:ext>
                </a:extLst>
              </a:tr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6911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0.6/0.4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0.9/0.1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0.7/0.3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0.4/0.6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572249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0.5/0.5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0.3/0.7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0.8/0.2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0.1/0.9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143886304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E40EAE6F-87E3-0046-A0BF-24A225717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02" y="2721760"/>
            <a:ext cx="8147407" cy="19393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id="{BC39D502-CE3D-E24B-8B9E-6EDE8CB929F9}"/>
                  </a:ext>
                </a:extLst>
              </p:cNvPr>
              <p:cNvSpPr/>
              <p:nvPr/>
            </p:nvSpPr>
            <p:spPr>
              <a:xfrm>
                <a:off x="1713799" y="4926299"/>
                <a:ext cx="576765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FF0000"/>
                    </a:solidFill>
                    <a:latin typeface="+mj-lt"/>
                  </a:rPr>
                  <a:t>Maximize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800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𝐷𝑎𝑡𝑎</m:t>
                        </m:r>
                      </m:e>
                    </m:d>
                    <m:r>
                      <a:rPr lang="en-US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>
                    <a:solidFill>
                      <a:srgbClr val="FF0000"/>
                    </a:solidFill>
                    <a:latin typeface="+mj-lt"/>
                  </a:rPr>
                  <a:t> for MLE of </a:t>
                </a:r>
                <a:r>
                  <a:rPr lang="en-US" sz="2800" dirty="0">
                    <a:solidFill>
                      <a:srgbClr val="FF0000"/>
                    </a:solidFill>
                  </a:rPr>
                  <a:t>𝛼</a:t>
                </a:r>
                <a:endParaRPr lang="en-US" sz="2800" b="1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C39D502-CE3D-E24B-8B9E-6EDE8CB929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799" y="4926299"/>
                <a:ext cx="5767655" cy="523220"/>
              </a:xfrm>
              <a:prstGeom prst="rect">
                <a:avLst/>
              </a:prstGeom>
              <a:blipFill>
                <a:blip r:embed="rId3"/>
                <a:stretch>
                  <a:fillRect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166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D0E78262-9716-0E49-AB3A-973C3F409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666750"/>
            <a:ext cx="67818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30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Population structure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407017" y="1387009"/>
            <a:ext cx="3230036" cy="475693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Populations generally don’t consist of a single randomly-mating unit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Assortative mating due to: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dirty="0"/>
              <a:t>Dispersal limitation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Geographic barriers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Differential adapt</a:t>
            </a:r>
            <a:r>
              <a:rPr lang="en-US" sz="2200" dirty="0"/>
              <a:t>ation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+mn-lt"/>
              </a:rPr>
              <a:t>etc</a:t>
            </a:r>
            <a:endParaRPr lang="en-US" sz="22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B350F4F-B840-464A-8D68-9531EEC216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7051" y="1409522"/>
            <a:ext cx="5311969" cy="44107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EE6DD0A4-BC0A-2641-A6D5-8C04BC2EB0F2}"/>
              </a:ext>
            </a:extLst>
          </p:cNvPr>
          <p:cNvSpPr/>
          <p:nvPr/>
        </p:nvSpPr>
        <p:spPr>
          <a:xfrm>
            <a:off x="5427165" y="5936163"/>
            <a:ext cx="3196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Byrne et al (2018) </a:t>
            </a:r>
            <a:r>
              <a:rPr lang="en-US" i="1" dirty="0" err="1"/>
              <a:t>PLoS</a:t>
            </a:r>
            <a:r>
              <a:rPr lang="en-US" i="1" dirty="0"/>
              <a:t> Genetics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801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="" xmlns:a16="http://schemas.microsoft.com/office/drawing/2014/main" id="{86F7B47E-011A-D045-B88E-6AF9DD144EBC}"/>
                  </a:ext>
                </a:extLst>
              </p:cNvPr>
              <p:cNvSpPr/>
              <p:nvPr/>
            </p:nvSpPr>
            <p:spPr>
              <a:xfrm>
                <a:off x="206651" y="2970474"/>
                <a:ext cx="8743308" cy="1137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𝐷𝑎𝑡𝑎</m:t>
                          </m:r>
                        </m:e>
                      </m:d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𝑃𝑜𝑝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1)=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𝑜𝑐𝑖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𝑃𝑜𝑝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6F7B47E-011A-D045-B88E-6AF9DD144E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51" y="2970474"/>
                <a:ext cx="8743308" cy="1137876"/>
              </a:xfrm>
              <a:prstGeom prst="rect">
                <a:avLst/>
              </a:prstGeom>
              <a:blipFill>
                <a:blip r:embed="rId2"/>
                <a:stretch>
                  <a:fillRect t="-130000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E3993636-85C2-0840-A0E4-54FA13891766}"/>
              </a:ext>
            </a:extLst>
          </p:cNvPr>
          <p:cNvSpPr/>
          <p:nvPr/>
        </p:nvSpPr>
        <p:spPr>
          <a:xfrm>
            <a:off x="340179" y="283857"/>
            <a:ext cx="37038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+mj-lt"/>
              </a:rPr>
              <a:t>What’s the point??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2787F218-CB02-B045-98C5-D5815A0DBDE9}"/>
              </a:ext>
            </a:extLst>
          </p:cNvPr>
          <p:cNvSpPr/>
          <p:nvPr/>
        </p:nvSpPr>
        <p:spPr>
          <a:xfrm>
            <a:off x="845869" y="1288310"/>
            <a:ext cx="771623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+mj-lt"/>
              </a:rPr>
              <a:t>1. We make several assumptions when calculating likelihoods of assignment</a:t>
            </a:r>
          </a:p>
        </p:txBody>
      </p:sp>
    </p:spTree>
    <p:extLst>
      <p:ext uri="{BB962C8B-B14F-4D97-AF65-F5344CB8AC3E}">
        <p14:creationId xmlns:p14="http://schemas.microsoft.com/office/powerpoint/2010/main" val="3376165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="" xmlns:a16="http://schemas.microsoft.com/office/drawing/2014/main" id="{86F7B47E-011A-D045-B88E-6AF9DD144EBC}"/>
                  </a:ext>
                </a:extLst>
              </p:cNvPr>
              <p:cNvSpPr/>
              <p:nvPr/>
            </p:nvSpPr>
            <p:spPr>
              <a:xfrm>
                <a:off x="206651" y="2970474"/>
                <a:ext cx="8743308" cy="1137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𝐷𝑎𝑡𝑎</m:t>
                          </m:r>
                        </m:e>
                      </m:d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𝑃𝑜𝑝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1)=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𝑜𝑐𝑖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𝑃𝑜𝑝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6F7B47E-011A-D045-B88E-6AF9DD144E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51" y="2970474"/>
                <a:ext cx="8743308" cy="1137876"/>
              </a:xfrm>
              <a:prstGeom prst="rect">
                <a:avLst/>
              </a:prstGeom>
              <a:blipFill>
                <a:blip r:embed="rId2"/>
                <a:stretch>
                  <a:fillRect t="-130000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E3993636-85C2-0840-A0E4-54FA13891766}"/>
              </a:ext>
            </a:extLst>
          </p:cNvPr>
          <p:cNvSpPr/>
          <p:nvPr/>
        </p:nvSpPr>
        <p:spPr>
          <a:xfrm>
            <a:off x="340179" y="283857"/>
            <a:ext cx="37038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+mj-lt"/>
              </a:rPr>
              <a:t>What’s the point??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2787F218-CB02-B045-98C5-D5815A0DBDE9}"/>
              </a:ext>
            </a:extLst>
          </p:cNvPr>
          <p:cNvSpPr/>
          <p:nvPr/>
        </p:nvSpPr>
        <p:spPr>
          <a:xfrm>
            <a:off x="845869" y="1288310"/>
            <a:ext cx="771623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+mj-lt"/>
              </a:rPr>
              <a:t>1. We make several assumptions when calculating likelihoods of assignment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BC9142B6-2B17-FC40-8DD7-F37B77FC771B}"/>
              </a:ext>
            </a:extLst>
          </p:cNvPr>
          <p:cNvSpPr/>
          <p:nvPr/>
        </p:nvSpPr>
        <p:spPr>
          <a:xfrm>
            <a:off x="501099" y="4245871"/>
            <a:ext cx="40582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+mj-lt"/>
              </a:rPr>
              <a:t>Assumes no LD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738EAA9-503D-C44A-BA50-3B84E268F8C6}"/>
              </a:ext>
            </a:extLst>
          </p:cNvPr>
          <p:cNvSpPr/>
          <p:nvPr/>
        </p:nvSpPr>
        <p:spPr>
          <a:xfrm>
            <a:off x="4955336" y="4502180"/>
            <a:ext cx="40582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+mj-lt"/>
              </a:rPr>
              <a:t>Assumes no assortative mating (HWE)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DDA3F7E5-7689-F048-832A-648EE935153F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6743700" y="3782291"/>
            <a:ext cx="240783" cy="71988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4BB6E7A4-7041-0242-8A73-36873E0F7A3B}"/>
              </a:ext>
            </a:extLst>
          </p:cNvPr>
          <p:cNvCxnSpPr>
            <a:cxnSpLocks/>
          </p:cNvCxnSpPr>
          <p:nvPr/>
        </p:nvCxnSpPr>
        <p:spPr>
          <a:xfrm flipV="1">
            <a:off x="3740727" y="3917373"/>
            <a:ext cx="685800" cy="41563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465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="" xmlns:a16="http://schemas.microsoft.com/office/drawing/2014/main" id="{86F7B47E-011A-D045-B88E-6AF9DD144EBC}"/>
                  </a:ext>
                </a:extLst>
              </p:cNvPr>
              <p:cNvSpPr/>
              <p:nvPr/>
            </p:nvSpPr>
            <p:spPr>
              <a:xfrm>
                <a:off x="206651" y="2970474"/>
                <a:ext cx="8743308" cy="1137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𝐷𝑎𝑡𝑎</m:t>
                          </m:r>
                        </m:e>
                      </m:d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𝑃𝑜𝑝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1)=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𝑜𝑐𝑖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𝑃𝑜𝑝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6F7B47E-011A-D045-B88E-6AF9DD144E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51" y="2970474"/>
                <a:ext cx="8743308" cy="1137876"/>
              </a:xfrm>
              <a:prstGeom prst="rect">
                <a:avLst/>
              </a:prstGeom>
              <a:blipFill>
                <a:blip r:embed="rId2"/>
                <a:stretch>
                  <a:fillRect t="-130000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E3993636-85C2-0840-A0E4-54FA13891766}"/>
              </a:ext>
            </a:extLst>
          </p:cNvPr>
          <p:cNvSpPr/>
          <p:nvPr/>
        </p:nvSpPr>
        <p:spPr>
          <a:xfrm>
            <a:off x="340179" y="283857"/>
            <a:ext cx="37038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+mj-lt"/>
              </a:rPr>
              <a:t>What’s the point??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2787F218-CB02-B045-98C5-D5815A0DBDE9}"/>
              </a:ext>
            </a:extLst>
          </p:cNvPr>
          <p:cNvSpPr/>
          <p:nvPr/>
        </p:nvSpPr>
        <p:spPr>
          <a:xfrm>
            <a:off x="845869" y="1288310"/>
            <a:ext cx="771623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+mj-lt"/>
              </a:rPr>
              <a:t>2. We make can easily assign individuals to populations, when allele frequencies are known (even accounting for admixture)…</a:t>
            </a:r>
          </a:p>
        </p:txBody>
      </p:sp>
    </p:spTree>
    <p:extLst>
      <p:ext uri="{BB962C8B-B14F-4D97-AF65-F5344CB8AC3E}">
        <p14:creationId xmlns:p14="http://schemas.microsoft.com/office/powerpoint/2010/main" val="3515717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E3993636-85C2-0840-A0E4-54FA13891766}"/>
              </a:ext>
            </a:extLst>
          </p:cNvPr>
          <p:cNvSpPr/>
          <p:nvPr/>
        </p:nvSpPr>
        <p:spPr>
          <a:xfrm>
            <a:off x="340179" y="283857"/>
            <a:ext cx="37038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+mj-lt"/>
              </a:rPr>
              <a:t>What’s the point??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2787F218-CB02-B045-98C5-D5815A0DBDE9}"/>
              </a:ext>
            </a:extLst>
          </p:cNvPr>
          <p:cNvSpPr/>
          <p:nvPr/>
        </p:nvSpPr>
        <p:spPr>
          <a:xfrm>
            <a:off x="845869" y="1288310"/>
            <a:ext cx="771623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+mj-lt"/>
              </a:rPr>
              <a:t>3. …OR we can easily calculate allele frequencies of populations when  individual assignments are known.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="" xmlns:a16="http://schemas.microsoft.com/office/drawing/2014/main" id="{9A36377A-52D8-6541-8660-6725AE1299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274643"/>
              </p:ext>
            </p:extLst>
          </p:nvPr>
        </p:nvGraphicFramePr>
        <p:xfrm>
          <a:off x="1429781" y="2792354"/>
          <a:ext cx="6096000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=""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1907222181"/>
                    </a:ext>
                  </a:extLst>
                </a:gridCol>
              </a:tblGrid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198592642"/>
                  </a:ext>
                </a:extLst>
              </a:tr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6911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0.6/0.4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0.9/0.1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0.7/0.3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0.4/0.6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572249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0.5/0.5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0.3/0.7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0.8/0.2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0.1/0.9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143886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1204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E3993636-85C2-0840-A0E4-54FA13891766}"/>
              </a:ext>
            </a:extLst>
          </p:cNvPr>
          <p:cNvSpPr/>
          <p:nvPr/>
        </p:nvSpPr>
        <p:spPr>
          <a:xfrm>
            <a:off x="340179" y="283857"/>
            <a:ext cx="37038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+mj-lt"/>
              </a:rPr>
              <a:t>What’s the point??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2787F218-CB02-B045-98C5-D5815A0DBDE9}"/>
              </a:ext>
            </a:extLst>
          </p:cNvPr>
          <p:cNvSpPr/>
          <p:nvPr/>
        </p:nvSpPr>
        <p:spPr>
          <a:xfrm>
            <a:off x="845869" y="1288310"/>
            <a:ext cx="771623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+mj-lt"/>
              </a:rPr>
              <a:t>What about when we don’t know populations </a:t>
            </a:r>
            <a:r>
              <a:rPr lang="en-US" sz="2800" i="1" dirty="0">
                <a:solidFill>
                  <a:srgbClr val="FF0000"/>
                </a:solidFill>
                <a:latin typeface="+mj-lt"/>
              </a:rPr>
              <a:t>a priori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53001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E3993636-85C2-0840-A0E4-54FA13891766}"/>
              </a:ext>
            </a:extLst>
          </p:cNvPr>
          <p:cNvSpPr/>
          <p:nvPr/>
        </p:nvSpPr>
        <p:spPr>
          <a:xfrm>
            <a:off x="340179" y="283857"/>
            <a:ext cx="37038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+mj-lt"/>
              </a:rPr>
              <a:t>What’s the point??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2787F218-CB02-B045-98C5-D5815A0DBDE9}"/>
              </a:ext>
            </a:extLst>
          </p:cNvPr>
          <p:cNvSpPr/>
          <p:nvPr/>
        </p:nvSpPr>
        <p:spPr>
          <a:xfrm>
            <a:off x="845869" y="1288310"/>
            <a:ext cx="771623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+mj-lt"/>
              </a:rPr>
              <a:t>What about when we don’t know populations </a:t>
            </a:r>
            <a:r>
              <a:rPr lang="en-US" sz="2800" i="1" dirty="0">
                <a:solidFill>
                  <a:srgbClr val="FF0000"/>
                </a:solidFill>
                <a:latin typeface="+mj-lt"/>
              </a:rPr>
              <a:t>a priori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??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1B5B109C-7384-F542-8058-353AA3B2F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030" y="2084555"/>
            <a:ext cx="3127109" cy="33504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37B7274B-C57F-3B43-878E-00FCB387ABA1}"/>
              </a:ext>
            </a:extLst>
          </p:cNvPr>
          <p:cNvSpPr/>
          <p:nvPr/>
        </p:nvSpPr>
        <p:spPr>
          <a:xfrm>
            <a:off x="996013" y="5667945"/>
            <a:ext cx="76445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Structure (Pritchard et al 2000) uses Bayes Theorem and MCMC to come up with joint estimates of both</a:t>
            </a:r>
          </a:p>
        </p:txBody>
      </p:sp>
    </p:spTree>
    <p:extLst>
      <p:ext uri="{BB962C8B-B14F-4D97-AF65-F5344CB8AC3E}">
        <p14:creationId xmlns:p14="http://schemas.microsoft.com/office/powerpoint/2010/main" val="42170764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7F36CD4-CE72-D143-B4F5-96917E647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114" y="862514"/>
            <a:ext cx="6609195" cy="504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283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B914FD7B-D2D9-3341-9D17-0E181E711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73" y="820881"/>
            <a:ext cx="7780418" cy="513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71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A63AC1D-4A86-4542-8514-23947EC10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49" y="813384"/>
            <a:ext cx="7663297" cy="507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54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STRUCTURE (Pritchard et al 2000)</a:t>
            </a: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A084DEAB-6679-C849-A2DF-B77A3C9EEEA0}"/>
              </a:ext>
            </a:extLst>
          </p:cNvPr>
          <p:cNvSpPr txBox="1">
            <a:spLocks/>
          </p:cNvSpPr>
          <p:nvPr/>
        </p:nvSpPr>
        <p:spPr>
          <a:xfrm>
            <a:off x="482887" y="1387011"/>
            <a:ext cx="8383712" cy="48904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US" sz="2800" dirty="0">
                <a:latin typeface="+mn-lt"/>
              </a:rPr>
              <a:t>Process: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Randomly assign individuals to </a:t>
            </a:r>
            <a:r>
              <a:rPr lang="en-US" sz="2800" i="1" dirty="0">
                <a:latin typeface="+mn-lt"/>
              </a:rPr>
              <a:t>K</a:t>
            </a:r>
            <a:r>
              <a:rPr lang="en-US" sz="2800" dirty="0">
                <a:latin typeface="+mn-lt"/>
              </a:rPr>
              <a:t> number of populations (user defined </a:t>
            </a:r>
            <a:r>
              <a:rPr lang="en-US" sz="2800" i="1" dirty="0">
                <a:latin typeface="+mn-lt"/>
              </a:rPr>
              <a:t>K</a:t>
            </a:r>
            <a:r>
              <a:rPr lang="en-US" sz="2800" dirty="0">
                <a:latin typeface="+mn-lt"/>
              </a:rPr>
              <a:t>)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Calculate allele frequencies for the </a:t>
            </a:r>
            <a:r>
              <a:rPr lang="en-US" sz="2800" i="1" dirty="0">
                <a:latin typeface="+mn-lt"/>
              </a:rPr>
              <a:t>K</a:t>
            </a:r>
            <a:r>
              <a:rPr lang="en-US" sz="2800" dirty="0">
                <a:latin typeface="+mn-lt"/>
              </a:rPr>
              <a:t> populations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Assign individuals to populations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MCMC</a:t>
            </a:r>
          </a:p>
          <a:p>
            <a:pPr marL="971550" lvl="1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Re-assign individuals to minimize LD and HWE departure</a:t>
            </a:r>
          </a:p>
          <a:p>
            <a:pPr marL="971550" lvl="1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latin typeface="+mn-lt"/>
              </a:rPr>
              <a:t>Re-estimate assignments </a:t>
            </a:r>
          </a:p>
          <a:p>
            <a:pPr marL="971550" lvl="1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Repeat for X number of iterations </a:t>
            </a:r>
            <a:endParaRPr lang="en-US" sz="24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44488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Inferring population structure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622774" y="1458928"/>
            <a:ext cx="8058889" cy="456172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+mn-lt"/>
              </a:rPr>
              <a:t>Most common approaches: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Approaches we’ve seen (genetic distances, F-statistics, AMOVA, </a:t>
            </a:r>
            <a:r>
              <a:rPr lang="en-US" sz="2800" dirty="0" err="1">
                <a:latin typeface="+mn-lt"/>
              </a:rPr>
              <a:t>etc</a:t>
            </a:r>
            <a:r>
              <a:rPr lang="en-US" sz="2800" dirty="0">
                <a:latin typeface="+mn-lt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Phylogenetic approaches (may not be informative at sub-specific scale)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Principle Components Analysis (PCA) / Dimension reduction approaches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Assignment Tests</a:t>
            </a: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89950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STRUCTURE (Pritchard et al 2000)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47C40C1-9FEA-2F42-A5ED-993C7F301525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7701" y="2013735"/>
            <a:ext cx="5106257" cy="23970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67E7F253-9AE4-5B47-A539-325865237C0C}"/>
              </a:ext>
            </a:extLst>
          </p:cNvPr>
          <p:cNvSpPr/>
          <p:nvPr/>
        </p:nvSpPr>
        <p:spPr>
          <a:xfrm>
            <a:off x="357261" y="4944514"/>
            <a:ext cx="40582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latin typeface="+mj-lt"/>
              </a:rPr>
              <a:t>Sample groups </a:t>
            </a:r>
            <a:r>
              <a:rPr lang="en-US" sz="2800" b="1" dirty="0">
                <a:solidFill>
                  <a:srgbClr val="FF0000"/>
                </a:solidFill>
                <a:latin typeface="+mj-lt"/>
              </a:rPr>
              <a:t>are blocks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7611C621-6514-5749-9BA2-DF2D2C78CEF8}"/>
              </a:ext>
            </a:extLst>
          </p:cNvPr>
          <p:cNvCxnSpPr>
            <a:cxnSpLocks/>
          </p:cNvCxnSpPr>
          <p:nvPr/>
        </p:nvCxnSpPr>
        <p:spPr>
          <a:xfrm flipV="1">
            <a:off x="3821987" y="4554372"/>
            <a:ext cx="409331" cy="46969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86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STRUCTURE (Pritchard et al 2000)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47C40C1-9FEA-2F42-A5ED-993C7F301525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7701" y="2013735"/>
            <a:ext cx="5106257" cy="23970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67E7F253-9AE4-5B47-A539-325865237C0C}"/>
              </a:ext>
            </a:extLst>
          </p:cNvPr>
          <p:cNvSpPr/>
          <p:nvPr/>
        </p:nvSpPr>
        <p:spPr>
          <a:xfrm>
            <a:off x="357261" y="4944514"/>
            <a:ext cx="40582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latin typeface="+mj-lt"/>
              </a:rPr>
              <a:t>Sample groups </a:t>
            </a:r>
            <a:r>
              <a:rPr lang="en-US" sz="2800" b="1" dirty="0">
                <a:solidFill>
                  <a:srgbClr val="FF0000"/>
                </a:solidFill>
                <a:latin typeface="+mj-lt"/>
              </a:rPr>
              <a:t>are blocks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7611C621-6514-5749-9BA2-DF2D2C78CEF8}"/>
              </a:ext>
            </a:extLst>
          </p:cNvPr>
          <p:cNvCxnSpPr>
            <a:cxnSpLocks/>
          </p:cNvCxnSpPr>
          <p:nvPr/>
        </p:nvCxnSpPr>
        <p:spPr>
          <a:xfrm flipH="1">
            <a:off x="5669700" y="1705510"/>
            <a:ext cx="576988" cy="5063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A49478AD-7902-3E4D-A73F-0955E5BF5762}"/>
              </a:ext>
            </a:extLst>
          </p:cNvPr>
          <p:cNvSpPr/>
          <p:nvPr/>
        </p:nvSpPr>
        <p:spPr>
          <a:xfrm>
            <a:off x="4711791" y="1172186"/>
            <a:ext cx="40582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+mj-lt"/>
              </a:rPr>
              <a:t>Individuals are bars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F968E635-2F32-7044-A8FE-E6A9D00FCC86}"/>
              </a:ext>
            </a:extLst>
          </p:cNvPr>
          <p:cNvCxnSpPr>
            <a:cxnSpLocks/>
          </p:cNvCxnSpPr>
          <p:nvPr/>
        </p:nvCxnSpPr>
        <p:spPr>
          <a:xfrm flipV="1">
            <a:off x="3821987" y="4554372"/>
            <a:ext cx="409331" cy="46969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06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STRUCTURE (Pritchard et al 2000)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47C40C1-9FEA-2F42-A5ED-993C7F301525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7701" y="2013735"/>
            <a:ext cx="5106257" cy="23970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67E7F253-9AE4-5B47-A539-325865237C0C}"/>
              </a:ext>
            </a:extLst>
          </p:cNvPr>
          <p:cNvSpPr/>
          <p:nvPr/>
        </p:nvSpPr>
        <p:spPr>
          <a:xfrm>
            <a:off x="357261" y="4944514"/>
            <a:ext cx="40582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latin typeface="+mj-lt"/>
              </a:rPr>
              <a:t>Sample groups </a:t>
            </a:r>
            <a:r>
              <a:rPr lang="en-US" sz="2800" b="1" dirty="0">
                <a:solidFill>
                  <a:srgbClr val="FF0000"/>
                </a:solidFill>
                <a:latin typeface="+mj-lt"/>
              </a:rPr>
              <a:t>are blocks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7611C621-6514-5749-9BA2-DF2D2C78CEF8}"/>
              </a:ext>
            </a:extLst>
          </p:cNvPr>
          <p:cNvCxnSpPr>
            <a:cxnSpLocks/>
          </p:cNvCxnSpPr>
          <p:nvPr/>
        </p:nvCxnSpPr>
        <p:spPr>
          <a:xfrm flipH="1">
            <a:off x="5669700" y="1705510"/>
            <a:ext cx="576988" cy="5063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A49478AD-7902-3E4D-A73F-0955E5BF5762}"/>
              </a:ext>
            </a:extLst>
          </p:cNvPr>
          <p:cNvSpPr/>
          <p:nvPr/>
        </p:nvSpPr>
        <p:spPr>
          <a:xfrm>
            <a:off x="4711791" y="1172186"/>
            <a:ext cx="40582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+mj-lt"/>
              </a:rPr>
              <a:t>Individuals are bars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F968E635-2F32-7044-A8FE-E6A9D00FCC86}"/>
              </a:ext>
            </a:extLst>
          </p:cNvPr>
          <p:cNvCxnSpPr>
            <a:cxnSpLocks/>
          </p:cNvCxnSpPr>
          <p:nvPr/>
        </p:nvCxnSpPr>
        <p:spPr>
          <a:xfrm flipV="1">
            <a:off x="3821987" y="4554372"/>
            <a:ext cx="409331" cy="46969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2FC74754-1B8E-9D43-8E77-A893CF8484E2}"/>
              </a:ext>
            </a:extLst>
          </p:cNvPr>
          <p:cNvCxnSpPr>
            <a:cxnSpLocks/>
          </p:cNvCxnSpPr>
          <p:nvPr/>
        </p:nvCxnSpPr>
        <p:spPr>
          <a:xfrm flipV="1">
            <a:off x="6623484" y="3771824"/>
            <a:ext cx="0" cy="114949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09D71C5F-6104-1B4E-8FBF-700B871F1377}"/>
              </a:ext>
            </a:extLst>
          </p:cNvPr>
          <p:cNvSpPr/>
          <p:nvPr/>
        </p:nvSpPr>
        <p:spPr>
          <a:xfrm>
            <a:off x="4545692" y="5023283"/>
            <a:ext cx="40582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+mj-lt"/>
              </a:rPr>
              <a:t>Colors are inferred </a:t>
            </a:r>
            <a:r>
              <a:rPr lang="en-US" sz="2800" b="1" dirty="0" smtClean="0">
                <a:solidFill>
                  <a:srgbClr val="FF0000"/>
                </a:solidFill>
                <a:latin typeface="+mj-lt"/>
              </a:rPr>
              <a:t>gene pool </a:t>
            </a:r>
            <a:r>
              <a:rPr lang="en-US" sz="2800" b="1" dirty="0">
                <a:solidFill>
                  <a:srgbClr val="FF0000"/>
                </a:solidFill>
                <a:latin typeface="+mj-lt"/>
              </a:rPr>
              <a:t>(here </a:t>
            </a:r>
            <a:r>
              <a:rPr lang="en-US" sz="2800" b="1" i="1" dirty="0">
                <a:solidFill>
                  <a:srgbClr val="FF0000"/>
                </a:solidFill>
                <a:latin typeface="+mj-lt"/>
              </a:rPr>
              <a:t>K</a:t>
            </a:r>
            <a:r>
              <a:rPr lang="en-US" sz="2800" b="1" dirty="0">
                <a:solidFill>
                  <a:srgbClr val="FF0000"/>
                </a:solidFill>
                <a:latin typeface="+mj-lt"/>
              </a:rPr>
              <a:t>=6)</a:t>
            </a:r>
          </a:p>
        </p:txBody>
      </p:sp>
    </p:spTree>
    <p:extLst>
      <p:ext uri="{BB962C8B-B14F-4D97-AF65-F5344CB8AC3E}">
        <p14:creationId xmlns:p14="http://schemas.microsoft.com/office/powerpoint/2010/main" val="9937703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5B7EB43-028F-1F44-9084-08D34E7622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2997" y="1736333"/>
            <a:ext cx="1212086" cy="45052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STRUCTURE (Pritchard et al 2000)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7611C621-6514-5749-9BA2-DF2D2C78CEF8}"/>
              </a:ext>
            </a:extLst>
          </p:cNvPr>
          <p:cNvCxnSpPr>
            <a:cxnSpLocks/>
          </p:cNvCxnSpPr>
          <p:nvPr/>
        </p:nvCxnSpPr>
        <p:spPr>
          <a:xfrm flipH="1">
            <a:off x="3399111" y="4654193"/>
            <a:ext cx="720826" cy="27004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A49478AD-7902-3E4D-A73F-0955E5BF5762}"/>
              </a:ext>
            </a:extLst>
          </p:cNvPr>
          <p:cNvSpPr/>
          <p:nvPr/>
        </p:nvSpPr>
        <p:spPr>
          <a:xfrm>
            <a:off x="4280277" y="3925660"/>
            <a:ext cx="405829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+mj-lt"/>
              </a:rPr>
              <a:t>Colors represent </a:t>
            </a:r>
            <a:r>
              <a:rPr lang="en-US" sz="2800" b="1" u="sng" dirty="0">
                <a:solidFill>
                  <a:srgbClr val="FF0000"/>
                </a:solidFill>
                <a:latin typeface="+mj-lt"/>
              </a:rPr>
              <a:t>posterior probabilities</a:t>
            </a:r>
            <a:r>
              <a:rPr lang="en-US" sz="2800" b="1" dirty="0">
                <a:solidFill>
                  <a:srgbClr val="FF0000"/>
                </a:solidFill>
                <a:latin typeface="+mj-lt"/>
              </a:rPr>
              <a:t> of assignment to clusters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30AEDFFC-B40F-6746-B70E-B6E00D6FAE84}"/>
              </a:ext>
            </a:extLst>
          </p:cNvPr>
          <p:cNvCxnSpPr>
            <a:cxnSpLocks/>
          </p:cNvCxnSpPr>
          <p:nvPr/>
        </p:nvCxnSpPr>
        <p:spPr>
          <a:xfrm flipH="1" flipV="1">
            <a:off x="3400746" y="4089115"/>
            <a:ext cx="696931" cy="56336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6CDD9B3B-2C89-9441-B771-1E2B565B12FC}"/>
              </a:ext>
            </a:extLst>
          </p:cNvPr>
          <p:cNvCxnSpPr>
            <a:cxnSpLocks/>
          </p:cNvCxnSpPr>
          <p:nvPr/>
        </p:nvCxnSpPr>
        <p:spPr>
          <a:xfrm flipH="1" flipV="1">
            <a:off x="3452117" y="2003461"/>
            <a:ext cx="643849" cy="264730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3618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5B7EB43-028F-1F44-9084-08D34E7622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2997" y="1736333"/>
            <a:ext cx="1212086" cy="45052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STRUCTURE (Pritchard et al 2000)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7611C621-6514-5749-9BA2-DF2D2C78CEF8}"/>
              </a:ext>
            </a:extLst>
          </p:cNvPr>
          <p:cNvCxnSpPr>
            <a:cxnSpLocks/>
          </p:cNvCxnSpPr>
          <p:nvPr/>
        </p:nvCxnSpPr>
        <p:spPr>
          <a:xfrm flipH="1">
            <a:off x="3399111" y="4654193"/>
            <a:ext cx="720826" cy="27004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A49478AD-7902-3E4D-A73F-0955E5BF5762}"/>
              </a:ext>
            </a:extLst>
          </p:cNvPr>
          <p:cNvSpPr/>
          <p:nvPr/>
        </p:nvSpPr>
        <p:spPr>
          <a:xfrm>
            <a:off x="4424116" y="1595021"/>
            <a:ext cx="405829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+mj-lt"/>
              </a:rPr>
              <a:t>Mixed assignment can result from: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  <a:latin typeface="+mj-lt"/>
              </a:rPr>
              <a:t>Admixture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  <a:latin typeface="+mj-lt"/>
              </a:rPr>
              <a:t>Weakly differentiated populations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  <a:latin typeface="+mj-lt"/>
              </a:rPr>
              <a:t>Artefacts of unrealistic </a:t>
            </a:r>
            <a:r>
              <a:rPr lang="en-US" sz="2800" b="1" i="1" dirty="0">
                <a:solidFill>
                  <a:srgbClr val="FF0000"/>
                </a:solidFill>
                <a:latin typeface="+mj-lt"/>
              </a:rPr>
              <a:t>K</a:t>
            </a:r>
            <a:r>
              <a:rPr lang="en-US" sz="2800" b="1" dirty="0">
                <a:solidFill>
                  <a:srgbClr val="FF0000"/>
                </a:solidFill>
                <a:latin typeface="+mj-lt"/>
              </a:rPr>
              <a:t> values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  <a:latin typeface="+mj-lt"/>
              </a:rPr>
              <a:t>Input from </a:t>
            </a:r>
            <a:r>
              <a:rPr lang="en-US" sz="2800" b="1" dirty="0" err="1">
                <a:solidFill>
                  <a:srgbClr val="FF0000"/>
                </a:solidFill>
                <a:latin typeface="+mj-lt"/>
              </a:rPr>
              <a:t>unsampled</a:t>
            </a:r>
            <a:r>
              <a:rPr lang="en-US" sz="2800" b="1" dirty="0">
                <a:solidFill>
                  <a:srgbClr val="FF0000"/>
                </a:solidFill>
                <a:latin typeface="+mj-lt"/>
              </a:rPr>
              <a:t> population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  <a:latin typeface="+mj-lt"/>
              </a:rPr>
              <a:t>God</a:t>
            </a:r>
          </a:p>
          <a:p>
            <a:endParaRPr lang="en-US" sz="2800" b="1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30AEDFFC-B40F-6746-B70E-B6E00D6FAE84}"/>
              </a:ext>
            </a:extLst>
          </p:cNvPr>
          <p:cNvCxnSpPr>
            <a:cxnSpLocks/>
          </p:cNvCxnSpPr>
          <p:nvPr/>
        </p:nvCxnSpPr>
        <p:spPr>
          <a:xfrm flipH="1" flipV="1">
            <a:off x="3400746" y="4089115"/>
            <a:ext cx="696931" cy="56336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6CDD9B3B-2C89-9441-B771-1E2B565B12FC}"/>
              </a:ext>
            </a:extLst>
          </p:cNvPr>
          <p:cNvCxnSpPr>
            <a:cxnSpLocks/>
          </p:cNvCxnSpPr>
          <p:nvPr/>
        </p:nvCxnSpPr>
        <p:spPr>
          <a:xfrm flipH="1" flipV="1">
            <a:off x="3452117" y="2003461"/>
            <a:ext cx="643849" cy="264730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877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STRUCTURE (Pritchard et al 2000)</a:t>
            </a: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A084DEAB-6679-C849-A2DF-B77A3C9EEEA0}"/>
              </a:ext>
            </a:extLst>
          </p:cNvPr>
          <p:cNvSpPr txBox="1">
            <a:spLocks/>
          </p:cNvSpPr>
          <p:nvPr/>
        </p:nvSpPr>
        <p:spPr>
          <a:xfrm>
            <a:off x="482887" y="1387011"/>
            <a:ext cx="8383712" cy="48904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US" sz="2800" dirty="0">
                <a:latin typeface="+mn-lt"/>
              </a:rPr>
              <a:t>Critical assumptions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The chosen value of </a:t>
            </a:r>
            <a:r>
              <a:rPr lang="en-US" sz="2800" i="1" dirty="0">
                <a:latin typeface="+mn-lt"/>
              </a:rPr>
              <a:t>K</a:t>
            </a:r>
            <a:r>
              <a:rPr lang="en-US" sz="2800" dirty="0">
                <a:latin typeface="+mn-lt"/>
              </a:rPr>
              <a:t> represents real clusters in the data</a:t>
            </a:r>
          </a:p>
          <a:p>
            <a:endParaRPr lang="en-US" sz="2800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B57520E2-8C79-584B-AAF2-C12E1B774731}"/>
              </a:ext>
            </a:extLst>
          </p:cNvPr>
          <p:cNvSpPr/>
          <p:nvPr/>
        </p:nvSpPr>
        <p:spPr>
          <a:xfrm>
            <a:off x="1235245" y="2997754"/>
            <a:ext cx="68505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The software will create any number of populations you specify, whether these represent true groups or not…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ADB9F102-67FC-3442-821B-C8271F8E13EF}"/>
              </a:ext>
            </a:extLst>
          </p:cNvPr>
          <p:cNvSpPr/>
          <p:nvPr/>
        </p:nvSpPr>
        <p:spPr>
          <a:xfrm>
            <a:off x="1235244" y="4236829"/>
            <a:ext cx="68505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…The general scheme is to run Structure for a range of </a:t>
            </a:r>
            <a:r>
              <a:rPr lang="en-US" sz="2400" b="1" i="1" dirty="0">
                <a:solidFill>
                  <a:srgbClr val="FF0000"/>
                </a:solidFill>
              </a:rPr>
              <a:t>K</a:t>
            </a:r>
            <a:r>
              <a:rPr lang="en-US" sz="2400" b="1" dirty="0">
                <a:solidFill>
                  <a:srgbClr val="FF0000"/>
                </a:solidFill>
              </a:rPr>
              <a:t> values (e.g. 1-10), and select optimal </a:t>
            </a:r>
            <a:r>
              <a:rPr lang="en-US" sz="2400" b="1" i="1" dirty="0">
                <a:solidFill>
                  <a:srgbClr val="FF0000"/>
                </a:solidFill>
              </a:rPr>
              <a:t>K</a:t>
            </a:r>
            <a:r>
              <a:rPr lang="en-US" sz="2400" b="1" dirty="0">
                <a:solidFill>
                  <a:srgbClr val="FF0000"/>
                </a:solidFill>
              </a:rPr>
              <a:t> after</a:t>
            </a:r>
          </a:p>
        </p:txBody>
      </p:sp>
    </p:spTree>
    <p:extLst>
      <p:ext uri="{BB962C8B-B14F-4D97-AF65-F5344CB8AC3E}">
        <p14:creationId xmlns:p14="http://schemas.microsoft.com/office/powerpoint/2010/main" val="25749840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STRUCTURE (Pritchard et al 2000)</a:t>
            </a: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A084DEAB-6679-C849-A2DF-B77A3C9EEEA0}"/>
              </a:ext>
            </a:extLst>
          </p:cNvPr>
          <p:cNvSpPr txBox="1">
            <a:spLocks/>
          </p:cNvSpPr>
          <p:nvPr/>
        </p:nvSpPr>
        <p:spPr>
          <a:xfrm>
            <a:off x="482887" y="1387011"/>
            <a:ext cx="8383712" cy="48904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US" sz="2800" dirty="0">
                <a:latin typeface="+mn-lt"/>
              </a:rPr>
              <a:t>Critical assumptions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The chosen value of </a:t>
            </a:r>
            <a:r>
              <a:rPr lang="en-US" sz="2800" i="1" dirty="0">
                <a:latin typeface="+mn-lt"/>
              </a:rPr>
              <a:t>K</a:t>
            </a:r>
            <a:r>
              <a:rPr lang="en-US" sz="2800" dirty="0">
                <a:latin typeface="+mn-lt"/>
              </a:rPr>
              <a:t> represents real clusters in the data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Those clusters can be delimited by assuming real biological populations are in HWE and lack LD</a:t>
            </a:r>
          </a:p>
          <a:p>
            <a:endParaRPr lang="en-US" sz="2800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F2C23F2E-DECB-384F-9A5A-DE58C3203C49}"/>
              </a:ext>
            </a:extLst>
          </p:cNvPr>
          <p:cNvSpPr/>
          <p:nvPr/>
        </p:nvSpPr>
        <p:spPr>
          <a:xfrm>
            <a:off x="1233533" y="3900167"/>
            <a:ext cx="685051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You should be reasonably sure your loci aren’t linked (hence testing for LD</a:t>
            </a:r>
            <a:r>
              <a:rPr lang="en-US" sz="2400" b="1" dirty="0" smtClean="0">
                <a:solidFill>
                  <a:srgbClr val="FF0000"/>
                </a:solidFill>
              </a:rPr>
              <a:t>)</a:t>
            </a:r>
          </a:p>
          <a:p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dirty="0">
                <a:solidFill>
                  <a:srgbClr val="FF0000"/>
                </a:solidFill>
              </a:rPr>
              <a:t>AND be aware that anything which causes departure from HWE (e.g. bottlenecks) can affect your results</a:t>
            </a:r>
          </a:p>
        </p:txBody>
      </p:sp>
    </p:spTree>
    <p:extLst>
      <p:ext uri="{BB962C8B-B14F-4D97-AF65-F5344CB8AC3E}">
        <p14:creationId xmlns:p14="http://schemas.microsoft.com/office/powerpoint/2010/main" val="26239093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STRUCTURE (Pritchard et al 2000)</a:t>
            </a: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A084DEAB-6679-C849-A2DF-B77A3C9EEEA0}"/>
              </a:ext>
            </a:extLst>
          </p:cNvPr>
          <p:cNvSpPr txBox="1">
            <a:spLocks/>
          </p:cNvSpPr>
          <p:nvPr/>
        </p:nvSpPr>
        <p:spPr>
          <a:xfrm>
            <a:off x="482887" y="1387011"/>
            <a:ext cx="8383712" cy="48904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US" sz="2800" dirty="0">
                <a:latin typeface="+mn-lt"/>
              </a:rPr>
              <a:t>Critical assumptions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The chosen value of </a:t>
            </a:r>
            <a:r>
              <a:rPr lang="en-US" sz="2800" i="1" dirty="0">
                <a:latin typeface="+mn-lt"/>
              </a:rPr>
              <a:t>K</a:t>
            </a:r>
            <a:r>
              <a:rPr lang="en-US" sz="2800" dirty="0">
                <a:latin typeface="+mn-lt"/>
              </a:rPr>
              <a:t> represents real clusters in the data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Those clusters can be delimited by assuming real biological populations are in HWE and lack LD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All individuals are a composite of ancestral populations, and all of those populations are sampled</a:t>
            </a:r>
          </a:p>
          <a:p>
            <a:endParaRPr lang="en-US" sz="2800" dirty="0"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01CF3BF8-5036-A94C-8262-5AA906D44DFB}"/>
              </a:ext>
            </a:extLst>
          </p:cNvPr>
          <p:cNvSpPr/>
          <p:nvPr/>
        </p:nvSpPr>
        <p:spPr>
          <a:xfrm>
            <a:off x="1387645" y="5194710"/>
            <a:ext cx="68505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Gene flow from un-sampled populations will affect your results.</a:t>
            </a:r>
          </a:p>
        </p:txBody>
      </p:sp>
    </p:spTree>
    <p:extLst>
      <p:ext uri="{BB962C8B-B14F-4D97-AF65-F5344CB8AC3E}">
        <p14:creationId xmlns:p14="http://schemas.microsoft.com/office/powerpoint/2010/main" val="19663122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to run Structure properly.</a:t>
            </a: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A084DEAB-6679-C849-A2DF-B77A3C9EEEA0}"/>
              </a:ext>
            </a:extLst>
          </p:cNvPr>
          <p:cNvSpPr txBox="1">
            <a:spLocks/>
          </p:cNvSpPr>
          <p:nvPr/>
        </p:nvSpPr>
        <p:spPr>
          <a:xfrm>
            <a:off x="462339" y="1119884"/>
            <a:ext cx="8383712" cy="244525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US" sz="2800" u="sng" dirty="0">
                <a:latin typeface="+mn-lt"/>
              </a:rPr>
              <a:t>Problem: Value of </a:t>
            </a:r>
            <a:r>
              <a:rPr lang="en-US" sz="2800" i="1" u="sng" dirty="0">
                <a:latin typeface="+mn-lt"/>
              </a:rPr>
              <a:t>K</a:t>
            </a:r>
            <a:r>
              <a:rPr lang="en-US" sz="2800" u="sng" dirty="0">
                <a:latin typeface="+mn-lt"/>
              </a:rPr>
              <a:t> may not represent reality</a:t>
            </a:r>
          </a:p>
          <a:p>
            <a:pPr>
              <a:spcAft>
                <a:spcPts val="1200"/>
              </a:spcAft>
            </a:pPr>
            <a:endParaRPr lang="en-US" sz="2800" u="sng" dirty="0">
              <a:latin typeface="+mn-lt"/>
            </a:endParaRPr>
          </a:p>
          <a:p>
            <a:pPr>
              <a:spcAft>
                <a:spcPts val="1200"/>
              </a:spcAft>
            </a:pPr>
            <a:r>
              <a:rPr lang="en-US" sz="2800" dirty="0">
                <a:latin typeface="+mn-lt"/>
              </a:rPr>
              <a:t>Solution: Run multiple </a:t>
            </a:r>
            <a:r>
              <a:rPr lang="en-US" sz="2800" i="1" dirty="0">
                <a:latin typeface="+mn-lt"/>
              </a:rPr>
              <a:t>K</a:t>
            </a:r>
            <a:r>
              <a:rPr lang="en-US" sz="2800" dirty="0">
                <a:latin typeface="+mn-lt"/>
              </a:rPr>
              <a:t> values, and choose optimal </a:t>
            </a:r>
            <a:r>
              <a:rPr lang="en-US" sz="2800" i="1" dirty="0">
                <a:latin typeface="+mn-lt"/>
              </a:rPr>
              <a:t>K</a:t>
            </a:r>
            <a:endParaRPr lang="en-US" sz="2800" dirty="0">
              <a:latin typeface="+mn-lt"/>
            </a:endParaRPr>
          </a:p>
          <a:p>
            <a:pPr marL="514350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Structure does not do this for you. Multiple methods:</a:t>
            </a:r>
          </a:p>
          <a:p>
            <a:endParaRPr lang="en-US" sz="2800" dirty="0">
              <a:latin typeface="+mn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B530581C-8103-DC47-B770-69C376716DAB}"/>
              </a:ext>
            </a:extLst>
          </p:cNvPr>
          <p:cNvSpPr txBox="1">
            <a:spLocks/>
          </p:cNvSpPr>
          <p:nvPr/>
        </p:nvSpPr>
        <p:spPr>
          <a:xfrm>
            <a:off x="779125" y="3501775"/>
            <a:ext cx="3484650" cy="1049675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latin typeface="+mn-lt"/>
              </a:rPr>
              <a:t>Plot ln(L)</a:t>
            </a:r>
          </a:p>
          <a:p>
            <a:endParaRPr lang="en-US" sz="2400" dirty="0"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7317C3DB-3C74-954F-92F8-73B9B39CB50D}"/>
              </a:ext>
            </a:extLst>
          </p:cNvPr>
          <p:cNvSpPr/>
          <p:nvPr/>
        </p:nvSpPr>
        <p:spPr>
          <a:xfrm>
            <a:off x="298585" y="5040597"/>
            <a:ext cx="40884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Often increases infinitely with </a:t>
            </a:r>
            <a:r>
              <a:rPr lang="en-US" sz="2400" b="1" i="1" dirty="0">
                <a:solidFill>
                  <a:srgbClr val="FF0000"/>
                </a:solidFill>
              </a:rPr>
              <a:t>K</a:t>
            </a:r>
            <a:r>
              <a:rPr lang="en-US" sz="2400" b="1" dirty="0">
                <a:solidFill>
                  <a:srgbClr val="FF0000"/>
                </a:solidFill>
              </a:rPr>
              <a:t>, look for plateau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EBC466CE-11D8-B04A-A9EA-CB6F0D94F8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0058" y="3293628"/>
            <a:ext cx="4069137" cy="318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143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to run Structure properly.</a:t>
            </a: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A084DEAB-6679-C849-A2DF-B77A3C9EEEA0}"/>
              </a:ext>
            </a:extLst>
          </p:cNvPr>
          <p:cNvSpPr txBox="1">
            <a:spLocks/>
          </p:cNvSpPr>
          <p:nvPr/>
        </p:nvSpPr>
        <p:spPr>
          <a:xfrm>
            <a:off x="462339" y="1119884"/>
            <a:ext cx="8383712" cy="244525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US" sz="2800" u="sng" dirty="0">
                <a:latin typeface="+mn-lt"/>
              </a:rPr>
              <a:t>Problem: Value of </a:t>
            </a:r>
            <a:r>
              <a:rPr lang="en-US" sz="2800" i="1" u="sng" dirty="0">
                <a:latin typeface="+mn-lt"/>
              </a:rPr>
              <a:t>K</a:t>
            </a:r>
            <a:r>
              <a:rPr lang="en-US" sz="2800" u="sng" dirty="0">
                <a:latin typeface="+mn-lt"/>
              </a:rPr>
              <a:t> may not represent reality</a:t>
            </a:r>
          </a:p>
          <a:p>
            <a:pPr>
              <a:spcAft>
                <a:spcPts val="1200"/>
              </a:spcAft>
            </a:pPr>
            <a:endParaRPr lang="en-US" sz="2800" u="sng" dirty="0">
              <a:latin typeface="+mn-lt"/>
            </a:endParaRPr>
          </a:p>
          <a:p>
            <a:pPr>
              <a:spcAft>
                <a:spcPts val="1200"/>
              </a:spcAft>
            </a:pPr>
            <a:r>
              <a:rPr lang="en-US" sz="2800" dirty="0">
                <a:latin typeface="+mn-lt"/>
              </a:rPr>
              <a:t>Solution: Run multiple </a:t>
            </a:r>
            <a:r>
              <a:rPr lang="en-US" sz="2800" i="1" dirty="0">
                <a:latin typeface="+mn-lt"/>
              </a:rPr>
              <a:t>K</a:t>
            </a:r>
            <a:r>
              <a:rPr lang="en-US" sz="2800" dirty="0">
                <a:latin typeface="+mn-lt"/>
              </a:rPr>
              <a:t> values, and choose optimal </a:t>
            </a:r>
            <a:r>
              <a:rPr lang="en-US" sz="2800" i="1" dirty="0">
                <a:latin typeface="+mn-lt"/>
              </a:rPr>
              <a:t>K</a:t>
            </a:r>
            <a:endParaRPr lang="en-US" sz="2800" dirty="0">
              <a:latin typeface="+mn-lt"/>
            </a:endParaRPr>
          </a:p>
          <a:p>
            <a:pPr marL="514350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Structure does not do this for you. Multiple methods:</a:t>
            </a:r>
          </a:p>
          <a:p>
            <a:endParaRPr lang="en-US" sz="2800" dirty="0">
              <a:latin typeface="+mn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B530581C-8103-DC47-B770-69C376716DAB}"/>
              </a:ext>
            </a:extLst>
          </p:cNvPr>
          <p:cNvSpPr txBox="1">
            <a:spLocks/>
          </p:cNvSpPr>
          <p:nvPr/>
        </p:nvSpPr>
        <p:spPr>
          <a:xfrm>
            <a:off x="779125" y="3501775"/>
            <a:ext cx="3484650" cy="1049675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latin typeface="+mn-lt"/>
              </a:rPr>
              <a:t>Plot ln(L)</a:t>
            </a:r>
          </a:p>
          <a:p>
            <a:endParaRPr lang="en-US" sz="2400" dirty="0"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7317C3DB-3C74-954F-92F8-73B9B39CB50D}"/>
              </a:ext>
            </a:extLst>
          </p:cNvPr>
          <p:cNvSpPr/>
          <p:nvPr/>
        </p:nvSpPr>
        <p:spPr>
          <a:xfrm>
            <a:off x="298585" y="5040597"/>
            <a:ext cx="40884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Variability among replicates generally gets very high once </a:t>
            </a:r>
            <a:r>
              <a:rPr lang="en-US" sz="2400" b="1" i="1" dirty="0">
                <a:solidFill>
                  <a:srgbClr val="FF0000"/>
                </a:solidFill>
              </a:rPr>
              <a:t>K</a:t>
            </a:r>
            <a:r>
              <a:rPr lang="en-US" sz="2400" b="1" dirty="0">
                <a:solidFill>
                  <a:srgbClr val="FF0000"/>
                </a:solidFill>
              </a:rPr>
              <a:t> exceeds anything reasonable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05C8883-E65F-7840-B142-6735F7E04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632" y="3170590"/>
            <a:ext cx="4364305" cy="340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64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Inferring structure: Assignment Tests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A084DEAB-6679-C849-A2DF-B77A3C9EEEA0}"/>
              </a:ext>
            </a:extLst>
          </p:cNvPr>
          <p:cNvSpPr txBox="1">
            <a:spLocks/>
          </p:cNvSpPr>
          <p:nvPr/>
        </p:nvSpPr>
        <p:spPr>
          <a:xfrm>
            <a:off x="482887" y="1387011"/>
            <a:ext cx="8383712" cy="489049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Used to assign ancestry to individuals, given allele frequencies for populations </a:t>
            </a:r>
          </a:p>
          <a:p>
            <a:pPr marL="514350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Can be used to infer admixture, gene flow between populations </a:t>
            </a:r>
          </a:p>
          <a:p>
            <a:pPr marL="514350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Commonly used methods: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u="sng" dirty="0">
                <a:latin typeface="+mn-lt"/>
              </a:rPr>
              <a:t>Bayesian: </a:t>
            </a:r>
            <a:r>
              <a:rPr lang="en-US" sz="2800" dirty="0">
                <a:latin typeface="+mn-lt"/>
              </a:rPr>
              <a:t>Structure, BAPS, </a:t>
            </a:r>
            <a:r>
              <a:rPr lang="en-US" sz="2800" dirty="0" err="1">
                <a:latin typeface="+mn-lt"/>
              </a:rPr>
              <a:t>Structurama</a:t>
            </a:r>
            <a:r>
              <a:rPr lang="en-US" sz="2800" dirty="0">
                <a:latin typeface="+mn-lt"/>
              </a:rPr>
              <a:t>, </a:t>
            </a:r>
            <a:r>
              <a:rPr lang="en-US" sz="2800" dirty="0" err="1">
                <a:latin typeface="+mn-lt"/>
              </a:rPr>
              <a:t>fastStructure</a:t>
            </a:r>
            <a:r>
              <a:rPr lang="en-US" sz="2800" dirty="0"/>
              <a:t> 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u="sng" dirty="0">
                <a:latin typeface="+mn-lt"/>
              </a:rPr>
              <a:t>Bayesian with geographical constraints</a:t>
            </a:r>
            <a:r>
              <a:rPr lang="en-US" sz="2800" dirty="0">
                <a:latin typeface="+mn-lt"/>
              </a:rPr>
              <a:t>: TESS, GENELAND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u="sng" dirty="0"/>
              <a:t>Likelihood: </a:t>
            </a:r>
            <a:r>
              <a:rPr lang="en-US" sz="2800" dirty="0"/>
              <a:t>Admixture</a:t>
            </a:r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65731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to run Structure properly.</a:t>
            </a: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A084DEAB-6679-C849-A2DF-B77A3C9EEEA0}"/>
              </a:ext>
            </a:extLst>
          </p:cNvPr>
          <p:cNvSpPr txBox="1">
            <a:spLocks/>
          </p:cNvSpPr>
          <p:nvPr/>
        </p:nvSpPr>
        <p:spPr>
          <a:xfrm>
            <a:off x="462339" y="1119884"/>
            <a:ext cx="8383712" cy="244525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US" sz="2800" u="sng" dirty="0">
                <a:latin typeface="+mn-lt"/>
              </a:rPr>
              <a:t>Problem: Value of </a:t>
            </a:r>
            <a:r>
              <a:rPr lang="en-US" sz="2800" i="1" u="sng" dirty="0">
                <a:latin typeface="+mn-lt"/>
              </a:rPr>
              <a:t>K</a:t>
            </a:r>
            <a:r>
              <a:rPr lang="en-US" sz="2800" u="sng" dirty="0">
                <a:latin typeface="+mn-lt"/>
              </a:rPr>
              <a:t> may not represent reality</a:t>
            </a:r>
          </a:p>
          <a:p>
            <a:pPr>
              <a:spcAft>
                <a:spcPts val="1200"/>
              </a:spcAft>
            </a:pPr>
            <a:endParaRPr lang="en-US" sz="2800" u="sng" dirty="0">
              <a:latin typeface="+mn-lt"/>
            </a:endParaRPr>
          </a:p>
          <a:p>
            <a:pPr>
              <a:spcAft>
                <a:spcPts val="1200"/>
              </a:spcAft>
            </a:pPr>
            <a:r>
              <a:rPr lang="en-US" sz="2800" dirty="0">
                <a:latin typeface="+mn-lt"/>
              </a:rPr>
              <a:t>Solution: Run multiple </a:t>
            </a:r>
            <a:r>
              <a:rPr lang="en-US" sz="2800" i="1" dirty="0">
                <a:latin typeface="+mn-lt"/>
              </a:rPr>
              <a:t>K</a:t>
            </a:r>
            <a:r>
              <a:rPr lang="en-US" sz="2800" dirty="0">
                <a:latin typeface="+mn-lt"/>
              </a:rPr>
              <a:t> values, and choose optimal </a:t>
            </a:r>
            <a:r>
              <a:rPr lang="en-US" sz="2800" i="1" dirty="0">
                <a:latin typeface="+mn-lt"/>
              </a:rPr>
              <a:t>K</a:t>
            </a:r>
            <a:endParaRPr lang="en-US" sz="2800" dirty="0">
              <a:latin typeface="+mn-lt"/>
            </a:endParaRPr>
          </a:p>
          <a:p>
            <a:pPr marL="514350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Structure does not do this for you. Multiple methods:</a:t>
            </a:r>
          </a:p>
          <a:p>
            <a:endParaRPr lang="en-US" sz="2800" dirty="0">
              <a:latin typeface="+mn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B530581C-8103-DC47-B770-69C376716DAB}"/>
              </a:ext>
            </a:extLst>
          </p:cNvPr>
          <p:cNvSpPr txBox="1">
            <a:spLocks/>
          </p:cNvSpPr>
          <p:nvPr/>
        </p:nvSpPr>
        <p:spPr>
          <a:xfrm>
            <a:off x="779125" y="3501775"/>
            <a:ext cx="3484650" cy="1049675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latin typeface="+mn-lt"/>
              </a:rPr>
              <a:t>Plot ln(L)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err="1">
                <a:latin typeface="+mn-lt"/>
              </a:rPr>
              <a:t>Evanno</a:t>
            </a:r>
            <a:r>
              <a:rPr lang="en-US" sz="2400" dirty="0">
                <a:latin typeface="+mn-lt"/>
              </a:rPr>
              <a:t> method </a:t>
            </a:r>
          </a:p>
          <a:p>
            <a:endParaRPr lang="en-US" sz="2400" dirty="0"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7317C3DB-3C74-954F-92F8-73B9B39CB50D}"/>
              </a:ext>
            </a:extLst>
          </p:cNvPr>
          <p:cNvSpPr/>
          <p:nvPr/>
        </p:nvSpPr>
        <p:spPr>
          <a:xfrm>
            <a:off x="298585" y="5040597"/>
            <a:ext cx="40884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Needs replicates to calculate </a:t>
            </a:r>
            <a:r>
              <a:rPr lang="en-US" sz="2400" b="1" dirty="0" err="1">
                <a:solidFill>
                  <a:srgbClr val="FF0000"/>
                </a:solidFill>
              </a:rPr>
              <a:t>sd</a:t>
            </a:r>
            <a:r>
              <a:rPr lang="en-US" sz="2400" b="1" dirty="0">
                <a:solidFill>
                  <a:srgbClr val="FF0000"/>
                </a:solidFill>
              </a:rPr>
              <a:t>(L(K)), so you might have to run much longer.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F911B32A-95ED-DD47-9DA2-4AA0B291A7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4170" y="3125840"/>
            <a:ext cx="3935573" cy="350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780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to run Structure properly.</a:t>
            </a: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A084DEAB-6679-C849-A2DF-B77A3C9EEEA0}"/>
              </a:ext>
            </a:extLst>
          </p:cNvPr>
          <p:cNvSpPr txBox="1">
            <a:spLocks/>
          </p:cNvSpPr>
          <p:nvPr/>
        </p:nvSpPr>
        <p:spPr>
          <a:xfrm>
            <a:off x="462339" y="1119884"/>
            <a:ext cx="8383712" cy="244525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US" sz="2800" u="sng" dirty="0">
                <a:latin typeface="+mn-lt"/>
              </a:rPr>
              <a:t>Problem: Value of </a:t>
            </a:r>
            <a:r>
              <a:rPr lang="en-US" sz="2800" i="1" u="sng" dirty="0">
                <a:latin typeface="+mn-lt"/>
              </a:rPr>
              <a:t>K</a:t>
            </a:r>
            <a:r>
              <a:rPr lang="en-US" sz="2800" u="sng" dirty="0">
                <a:latin typeface="+mn-lt"/>
              </a:rPr>
              <a:t> may not represent reality</a:t>
            </a:r>
          </a:p>
          <a:p>
            <a:pPr>
              <a:spcAft>
                <a:spcPts val="1200"/>
              </a:spcAft>
            </a:pPr>
            <a:endParaRPr lang="en-US" sz="2800" u="sng" dirty="0">
              <a:latin typeface="+mn-lt"/>
            </a:endParaRPr>
          </a:p>
          <a:p>
            <a:pPr>
              <a:spcAft>
                <a:spcPts val="1200"/>
              </a:spcAft>
            </a:pPr>
            <a:r>
              <a:rPr lang="en-US" sz="2800" dirty="0">
                <a:latin typeface="+mn-lt"/>
              </a:rPr>
              <a:t>Solution: Run multiple </a:t>
            </a:r>
            <a:r>
              <a:rPr lang="en-US" sz="2800" i="1" dirty="0">
                <a:latin typeface="+mn-lt"/>
              </a:rPr>
              <a:t>K</a:t>
            </a:r>
            <a:r>
              <a:rPr lang="en-US" sz="2800" dirty="0">
                <a:latin typeface="+mn-lt"/>
              </a:rPr>
              <a:t> values, and choose optimal </a:t>
            </a:r>
            <a:r>
              <a:rPr lang="en-US" sz="2800" i="1" dirty="0">
                <a:latin typeface="+mn-lt"/>
              </a:rPr>
              <a:t>K</a:t>
            </a:r>
            <a:endParaRPr lang="en-US" sz="2800" dirty="0">
              <a:latin typeface="+mn-lt"/>
            </a:endParaRPr>
          </a:p>
          <a:p>
            <a:pPr marL="514350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Structure does not do this for you. Multiple methods:</a:t>
            </a:r>
          </a:p>
          <a:p>
            <a:endParaRPr lang="en-US" sz="2800" dirty="0">
              <a:latin typeface="+mn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B530581C-8103-DC47-B770-69C376716DAB}"/>
              </a:ext>
            </a:extLst>
          </p:cNvPr>
          <p:cNvSpPr txBox="1">
            <a:spLocks/>
          </p:cNvSpPr>
          <p:nvPr/>
        </p:nvSpPr>
        <p:spPr>
          <a:xfrm>
            <a:off x="779125" y="3501775"/>
            <a:ext cx="3484650" cy="1049675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latin typeface="+mn-lt"/>
              </a:rPr>
              <a:t>Plot ln(L)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err="1">
                <a:latin typeface="+mn-lt"/>
              </a:rPr>
              <a:t>Evanno</a:t>
            </a:r>
            <a:r>
              <a:rPr lang="en-US" sz="2400" dirty="0">
                <a:latin typeface="+mn-lt"/>
              </a:rPr>
              <a:t> method </a:t>
            </a:r>
          </a:p>
          <a:p>
            <a:endParaRPr lang="en-US" sz="2400" dirty="0"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7317C3DB-3C74-954F-92F8-73B9B39CB50D}"/>
              </a:ext>
            </a:extLst>
          </p:cNvPr>
          <p:cNvSpPr/>
          <p:nvPr/>
        </p:nvSpPr>
        <p:spPr>
          <a:xfrm>
            <a:off x="524618" y="5307725"/>
            <a:ext cx="34206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Can help see </a:t>
            </a:r>
            <a:r>
              <a:rPr lang="en-US" sz="2400" b="1" u="sng" dirty="0">
                <a:solidFill>
                  <a:srgbClr val="FF0000"/>
                </a:solidFill>
              </a:rPr>
              <a:t>potential</a:t>
            </a:r>
            <a:r>
              <a:rPr lang="en-US" sz="2400" b="1" dirty="0">
                <a:solidFill>
                  <a:srgbClr val="FF0000"/>
                </a:solidFill>
              </a:rPr>
              <a:t> hierarchical 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7ABE522-FF46-C14A-9784-B408C1B7DA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8475" y="3062208"/>
            <a:ext cx="4084834" cy="364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654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to run Structure properly.</a:t>
            </a: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A084DEAB-6679-C849-A2DF-B77A3C9EEEA0}"/>
              </a:ext>
            </a:extLst>
          </p:cNvPr>
          <p:cNvSpPr txBox="1">
            <a:spLocks/>
          </p:cNvSpPr>
          <p:nvPr/>
        </p:nvSpPr>
        <p:spPr>
          <a:xfrm>
            <a:off x="462339" y="1119884"/>
            <a:ext cx="8383712" cy="2445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US" sz="2800" u="sng" dirty="0">
                <a:latin typeface="+mn-lt"/>
              </a:rPr>
              <a:t>Problem: Model may not represent reality</a:t>
            </a:r>
          </a:p>
          <a:p>
            <a:pPr>
              <a:spcAft>
                <a:spcPts val="1200"/>
              </a:spcAft>
            </a:pPr>
            <a:endParaRPr lang="en-US" sz="2800" u="sng" dirty="0">
              <a:latin typeface="+mn-lt"/>
            </a:endParaRPr>
          </a:p>
          <a:p>
            <a:pPr>
              <a:spcAft>
                <a:spcPts val="1200"/>
              </a:spcAft>
            </a:pPr>
            <a:r>
              <a:rPr lang="en-US" sz="2800" dirty="0">
                <a:latin typeface="+mn-lt"/>
              </a:rPr>
              <a:t>Most important model selections you will make: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Ancestry model: Admixture or no admixture?</a:t>
            </a:r>
          </a:p>
          <a:p>
            <a:pPr>
              <a:spcAft>
                <a:spcPts val="1200"/>
              </a:spcAft>
            </a:pPr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0BA38B6-7FFC-514C-A95B-8C626A556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5868" y="3270165"/>
            <a:ext cx="2975439" cy="11400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D63562D7-F16A-964A-8AEB-01D8CE6EE1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503"/>
          <a:stretch/>
        </p:blipFill>
        <p:spPr>
          <a:xfrm>
            <a:off x="4253930" y="3339770"/>
            <a:ext cx="3759913" cy="10866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D9E3A5F-C48C-0F48-AC44-ECD855890FAA}"/>
              </a:ext>
            </a:extLst>
          </p:cNvPr>
          <p:cNvSpPr/>
          <p:nvPr/>
        </p:nvSpPr>
        <p:spPr>
          <a:xfrm>
            <a:off x="1410732" y="4426450"/>
            <a:ext cx="64869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Only select “</a:t>
            </a:r>
            <a:r>
              <a:rPr lang="en-US" sz="2400" b="1">
                <a:solidFill>
                  <a:srgbClr val="FF0000"/>
                </a:solidFill>
              </a:rPr>
              <a:t>no </a:t>
            </a:r>
            <a:r>
              <a:rPr lang="en-US" sz="2400" b="1" smtClean="0">
                <a:solidFill>
                  <a:srgbClr val="FF0000"/>
                </a:solidFill>
              </a:rPr>
              <a:t>admixture” </a:t>
            </a:r>
            <a:r>
              <a:rPr lang="en-US" sz="2400" b="1" dirty="0">
                <a:solidFill>
                  <a:srgbClr val="FF0000"/>
                </a:solidFill>
              </a:rPr>
              <a:t>if you are VERY sure populations represent non-breeding groups.</a:t>
            </a:r>
          </a:p>
        </p:txBody>
      </p:sp>
    </p:spTree>
    <p:extLst>
      <p:ext uri="{BB962C8B-B14F-4D97-AF65-F5344CB8AC3E}">
        <p14:creationId xmlns:p14="http://schemas.microsoft.com/office/powerpoint/2010/main" val="35626299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to run Structure properly.</a:t>
            </a: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A084DEAB-6679-C849-A2DF-B77A3C9EEEA0}"/>
              </a:ext>
            </a:extLst>
          </p:cNvPr>
          <p:cNvSpPr txBox="1">
            <a:spLocks/>
          </p:cNvSpPr>
          <p:nvPr/>
        </p:nvSpPr>
        <p:spPr>
          <a:xfrm>
            <a:off x="462339" y="1119884"/>
            <a:ext cx="8383712" cy="29281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US" sz="2800" u="sng" dirty="0">
                <a:latin typeface="+mn-lt"/>
              </a:rPr>
              <a:t>Problem: Model may not represent reality</a:t>
            </a:r>
          </a:p>
          <a:p>
            <a:pPr>
              <a:spcAft>
                <a:spcPts val="1200"/>
              </a:spcAft>
            </a:pPr>
            <a:endParaRPr lang="en-US" sz="2800" u="sng" dirty="0">
              <a:latin typeface="+mn-lt"/>
            </a:endParaRPr>
          </a:p>
          <a:p>
            <a:pPr>
              <a:spcAft>
                <a:spcPts val="1200"/>
              </a:spcAft>
            </a:pPr>
            <a:r>
              <a:rPr lang="en-US" sz="2800" dirty="0">
                <a:latin typeface="+mn-lt"/>
              </a:rPr>
              <a:t>Most important model selections you will make: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Ancestry model: Admixture or no admixture?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Allele frequency model: Correlated/ Uncorrelated?</a:t>
            </a:r>
          </a:p>
          <a:p>
            <a:pPr>
              <a:spcAft>
                <a:spcPts val="1200"/>
              </a:spcAft>
            </a:pPr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D9E3A5F-C48C-0F48-AC44-ECD855890FAA}"/>
              </a:ext>
            </a:extLst>
          </p:cNvPr>
          <p:cNvSpPr/>
          <p:nvPr/>
        </p:nvSpPr>
        <p:spPr>
          <a:xfrm>
            <a:off x="1004566" y="3786335"/>
            <a:ext cx="770498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Similarly, we can constrain allele frequencies among populations to be independent of one another (uncorrelated), or correlated (e.g. due to gene flow).</a:t>
            </a:r>
          </a:p>
          <a:p>
            <a:endParaRPr lang="en-US" sz="2400" b="1" u="sng" dirty="0">
              <a:solidFill>
                <a:srgbClr val="FF0000"/>
              </a:solidFill>
            </a:endParaRPr>
          </a:p>
          <a:p>
            <a:r>
              <a:rPr lang="en-US" sz="2400" b="1" u="sng" dirty="0">
                <a:solidFill>
                  <a:srgbClr val="FF0000"/>
                </a:solidFill>
              </a:rPr>
              <a:t>Use your biological knowledge. There is no equivalent to </a:t>
            </a:r>
            <a:r>
              <a:rPr lang="en-US" sz="2400" b="1" u="sng" dirty="0" err="1">
                <a:solidFill>
                  <a:srgbClr val="FF0000"/>
                </a:solidFill>
              </a:rPr>
              <a:t>JModelTest</a:t>
            </a:r>
            <a:r>
              <a:rPr lang="en-US" sz="2400" b="1" u="sng" dirty="0">
                <a:solidFill>
                  <a:srgbClr val="FF0000"/>
                </a:solidFill>
              </a:rPr>
              <a:t> for Structure. </a:t>
            </a:r>
          </a:p>
        </p:txBody>
      </p:sp>
    </p:spTree>
    <p:extLst>
      <p:ext uri="{BB962C8B-B14F-4D97-AF65-F5344CB8AC3E}">
        <p14:creationId xmlns:p14="http://schemas.microsoft.com/office/powerpoint/2010/main" val="6037915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to run Structure properly.</a:t>
            </a: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A084DEAB-6679-C849-A2DF-B77A3C9EEEA0}"/>
              </a:ext>
            </a:extLst>
          </p:cNvPr>
          <p:cNvSpPr txBox="1">
            <a:spLocks/>
          </p:cNvSpPr>
          <p:nvPr/>
        </p:nvSpPr>
        <p:spPr>
          <a:xfrm>
            <a:off x="462339" y="1119884"/>
            <a:ext cx="8383712" cy="292813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US" sz="2800" u="sng" dirty="0">
                <a:latin typeface="+mn-lt"/>
              </a:rPr>
              <a:t>Problem: Model may not represent reality</a:t>
            </a:r>
          </a:p>
          <a:p>
            <a:pPr>
              <a:spcAft>
                <a:spcPts val="1200"/>
              </a:spcAft>
            </a:pPr>
            <a:endParaRPr lang="en-US" sz="2800" u="sng" dirty="0">
              <a:latin typeface="+mn-lt"/>
            </a:endParaRPr>
          </a:p>
          <a:p>
            <a:pPr>
              <a:spcAft>
                <a:spcPts val="1200"/>
              </a:spcAft>
            </a:pPr>
            <a:r>
              <a:rPr lang="en-US" sz="2800" dirty="0">
                <a:latin typeface="+mn-lt"/>
              </a:rPr>
              <a:t>Most important model selections you will make: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Ancestry model: Admixture or no admixture?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Allele frequency model: Correlated/ Uncorrelated?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Population Priors: LOCPRIOR or no LOCPRIOR</a:t>
            </a:r>
          </a:p>
          <a:p>
            <a:pPr>
              <a:spcAft>
                <a:spcPts val="1200"/>
              </a:spcAft>
            </a:pPr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D9E3A5F-C48C-0F48-AC44-ECD855890FAA}"/>
              </a:ext>
            </a:extLst>
          </p:cNvPr>
          <p:cNvSpPr/>
          <p:nvPr/>
        </p:nvSpPr>
        <p:spPr>
          <a:xfrm>
            <a:off x="873937" y="4105650"/>
            <a:ext cx="770498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Structure can use </a:t>
            </a:r>
            <a:r>
              <a:rPr lang="en-US" sz="2400" b="1" i="1" dirty="0">
                <a:solidFill>
                  <a:srgbClr val="FF0000"/>
                </a:solidFill>
              </a:rPr>
              <a:t>a priori</a:t>
            </a:r>
            <a:r>
              <a:rPr lang="en-US" sz="2400" b="1" dirty="0">
                <a:solidFill>
                  <a:srgbClr val="FF0000"/>
                </a:solidFill>
              </a:rPr>
              <a:t> assignments (e.g. by location, or according to your pre-conceived notions) to inform population delimitation… </a:t>
            </a:r>
          </a:p>
          <a:p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u="sng" dirty="0">
                <a:solidFill>
                  <a:srgbClr val="FF0000"/>
                </a:solidFill>
              </a:rPr>
              <a:t>Warning: With weak data, the priors will over-ride the signal.</a:t>
            </a:r>
          </a:p>
        </p:txBody>
      </p:sp>
    </p:spTree>
    <p:extLst>
      <p:ext uri="{BB962C8B-B14F-4D97-AF65-F5344CB8AC3E}">
        <p14:creationId xmlns:p14="http://schemas.microsoft.com/office/powerpoint/2010/main" val="40274051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to run Structure properly.</a:t>
            </a: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A084DEAB-6679-C849-A2DF-B77A3C9EEEA0}"/>
              </a:ext>
            </a:extLst>
          </p:cNvPr>
          <p:cNvSpPr txBox="1">
            <a:spLocks/>
          </p:cNvSpPr>
          <p:nvPr/>
        </p:nvSpPr>
        <p:spPr>
          <a:xfrm>
            <a:off x="606177" y="1171254"/>
            <a:ext cx="8383712" cy="32569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US" sz="2800" u="sng" dirty="0">
                <a:latin typeface="+mn-lt"/>
              </a:rPr>
              <a:t>Problem: Model may not represent reality</a:t>
            </a:r>
          </a:p>
          <a:p>
            <a:pPr>
              <a:spcAft>
                <a:spcPts val="1200"/>
              </a:spcAft>
            </a:pPr>
            <a:endParaRPr lang="en-US" sz="2800" u="sng" dirty="0">
              <a:latin typeface="+mn-lt"/>
            </a:endParaRPr>
          </a:p>
          <a:p>
            <a:pPr>
              <a:spcAft>
                <a:spcPts val="1200"/>
              </a:spcAft>
            </a:pPr>
            <a:r>
              <a:rPr lang="en-US" sz="2800" dirty="0">
                <a:latin typeface="+mn-lt"/>
              </a:rPr>
              <a:t>Most important model selections you will make: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Ancestry model: Admixture or no admixture?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Allele frequency model: Correlated/ Uncorrelated?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Population Priors: LOCPRIOR or no LOCPRIOR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MCMC length and sampling</a:t>
            </a:r>
          </a:p>
          <a:p>
            <a:pPr>
              <a:spcAft>
                <a:spcPts val="1200"/>
              </a:spcAft>
            </a:pPr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D9E3A5F-C48C-0F48-AC44-ECD855890FAA}"/>
              </a:ext>
            </a:extLst>
          </p:cNvPr>
          <p:cNvSpPr/>
          <p:nvPr/>
        </p:nvSpPr>
        <p:spPr>
          <a:xfrm>
            <a:off x="884211" y="4557712"/>
            <a:ext cx="77049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With all MCMC methods, you must assess for mixing and autocorrelation afterwards. Unfortunately, Structure (via the command-line) does not report complete trace files</a:t>
            </a:r>
            <a:endParaRPr lang="en-US" sz="24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7086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to NOT to run Structure properly</a:t>
            </a: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A084DEAB-6679-C849-A2DF-B77A3C9EEEA0}"/>
              </a:ext>
            </a:extLst>
          </p:cNvPr>
          <p:cNvSpPr txBox="1">
            <a:spLocks/>
          </p:cNvSpPr>
          <p:nvPr/>
        </p:nvSpPr>
        <p:spPr>
          <a:xfrm>
            <a:off x="474481" y="932766"/>
            <a:ext cx="8383712" cy="48352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endParaRPr lang="en-US" sz="2800" u="sng" dirty="0">
              <a:latin typeface="+mn-lt"/>
            </a:endParaRPr>
          </a:p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Oversample your focal population so it drives patterns of allele frequency</a:t>
            </a:r>
          </a:p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Choose value of </a:t>
            </a:r>
            <a:r>
              <a:rPr lang="en-US" sz="2800" i="1" dirty="0">
                <a:latin typeface="+mn-lt"/>
              </a:rPr>
              <a:t>K</a:t>
            </a:r>
            <a:r>
              <a:rPr lang="en-US" sz="2800" dirty="0">
                <a:latin typeface="+mn-lt"/>
              </a:rPr>
              <a:t> which gives results closest to you’re </a:t>
            </a:r>
            <a:r>
              <a:rPr lang="en-US" sz="2800" i="1" dirty="0">
                <a:latin typeface="+mn-lt"/>
              </a:rPr>
              <a:t>a priori</a:t>
            </a:r>
            <a:r>
              <a:rPr lang="en-US" sz="2800" dirty="0">
                <a:latin typeface="+mn-lt"/>
              </a:rPr>
              <a:t> expectations </a:t>
            </a:r>
          </a:p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Favorite population not distinct? No problem! Just increase </a:t>
            </a:r>
            <a:r>
              <a:rPr lang="en-US" sz="2800" i="1" dirty="0">
                <a:latin typeface="+mn-lt"/>
              </a:rPr>
              <a:t>K</a:t>
            </a:r>
            <a:r>
              <a:rPr lang="en-US" sz="2800" dirty="0">
                <a:latin typeface="+mn-lt"/>
              </a:rPr>
              <a:t> until it is!</a:t>
            </a:r>
          </a:p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Fabricate signal in weak data using informative priors! </a:t>
            </a:r>
          </a:p>
          <a:p>
            <a:endParaRPr lang="en-US" sz="2800" dirty="0"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9496877F-6A53-E240-B8D3-2A7CAE15DFE1}"/>
              </a:ext>
            </a:extLst>
          </p:cNvPr>
          <p:cNvSpPr/>
          <p:nvPr/>
        </p:nvSpPr>
        <p:spPr>
          <a:xfrm>
            <a:off x="1390749" y="5833422"/>
            <a:ext cx="65511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Lawson et al (2018) </a:t>
            </a:r>
            <a:r>
              <a:rPr lang="en-US" dirty="0" err="1"/>
              <a:t>bioRxiv</a:t>
            </a:r>
            <a:r>
              <a:rPr lang="en-US" dirty="0"/>
              <a:t>: A tutorial on how (not) to over-interpret STRUCTURE/ADMIXTURE bar plots</a:t>
            </a:r>
          </a:p>
        </p:txBody>
      </p:sp>
    </p:spTree>
    <p:extLst>
      <p:ext uri="{BB962C8B-B14F-4D97-AF65-F5344CB8AC3E}">
        <p14:creationId xmlns:p14="http://schemas.microsoft.com/office/powerpoint/2010/main" val="422205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Inferring structure: Assignment Tests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A084DEAB-6679-C849-A2DF-B77A3C9EEEA0}"/>
              </a:ext>
            </a:extLst>
          </p:cNvPr>
          <p:cNvSpPr txBox="1">
            <a:spLocks/>
          </p:cNvSpPr>
          <p:nvPr/>
        </p:nvSpPr>
        <p:spPr>
          <a:xfrm>
            <a:off x="482887" y="1387011"/>
            <a:ext cx="8383712" cy="489049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Used to assign ancestry to individuals, given allele frequencies for populations </a:t>
            </a:r>
          </a:p>
          <a:p>
            <a:pPr marL="514350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Can be used to infer admixture, gene flow between populations </a:t>
            </a:r>
          </a:p>
          <a:p>
            <a:pPr marL="514350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Commonly used methods: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u="sng" dirty="0">
                <a:latin typeface="+mn-lt"/>
              </a:rPr>
              <a:t>Bayesian: </a:t>
            </a:r>
            <a:r>
              <a:rPr lang="en-US" sz="2800" dirty="0">
                <a:latin typeface="+mn-lt"/>
              </a:rPr>
              <a:t>Structure, BAPS, </a:t>
            </a:r>
            <a:r>
              <a:rPr lang="en-US" sz="2800" dirty="0" err="1">
                <a:latin typeface="+mn-lt"/>
              </a:rPr>
              <a:t>Structurama</a:t>
            </a:r>
            <a:r>
              <a:rPr lang="en-US" sz="2800" dirty="0">
                <a:latin typeface="+mn-lt"/>
              </a:rPr>
              <a:t>, </a:t>
            </a:r>
            <a:r>
              <a:rPr lang="en-US" sz="2800" dirty="0" err="1">
                <a:latin typeface="+mn-lt"/>
              </a:rPr>
              <a:t>fastStructure</a:t>
            </a:r>
            <a:r>
              <a:rPr lang="en-US" sz="2800" dirty="0"/>
              <a:t> 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u="sng" dirty="0">
                <a:latin typeface="+mn-lt"/>
              </a:rPr>
              <a:t>Bayesian with geographical constraints</a:t>
            </a:r>
            <a:r>
              <a:rPr lang="en-US" sz="2800" dirty="0">
                <a:latin typeface="+mn-lt"/>
              </a:rPr>
              <a:t>: TESS, GENELAND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u="sng" dirty="0"/>
              <a:t>Likelihood</a:t>
            </a:r>
            <a:r>
              <a:rPr lang="en-US" sz="2800" dirty="0"/>
              <a:t>: Admixture</a:t>
            </a:r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81F5690F-24F6-124C-8D7B-FE18987B9B19}"/>
              </a:ext>
            </a:extLst>
          </p:cNvPr>
          <p:cNvSpPr/>
          <p:nvPr/>
        </p:nvSpPr>
        <p:spPr>
          <a:xfrm>
            <a:off x="2938409" y="3595955"/>
            <a:ext cx="1448656" cy="380144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0152330A-8C12-BB4F-8B01-6FE30D9A89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028087"/>
              </p:ext>
            </p:extLst>
          </p:nvPr>
        </p:nvGraphicFramePr>
        <p:xfrm>
          <a:off x="1544547" y="1325366"/>
          <a:ext cx="6096000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=""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1907222181"/>
                    </a:ext>
                  </a:extLst>
                </a:gridCol>
              </a:tblGrid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198592642"/>
                  </a:ext>
                </a:extLst>
              </a:tr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6911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0.6/0.4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0.9/0.1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0.7/0.3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0.4/0.6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572249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0.5/0.5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0.3/0.7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0.8/0.2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0.1/0.9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143886304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F7FBEBA1-332F-0342-ABD0-6468FDD507FE}"/>
              </a:ext>
            </a:extLst>
          </p:cNvPr>
          <p:cNvSpPr/>
          <p:nvPr/>
        </p:nvSpPr>
        <p:spPr>
          <a:xfrm>
            <a:off x="225647" y="418938"/>
            <a:ext cx="68469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+mj-lt"/>
              </a:rPr>
              <a:t>Given two populations with allele frequencies:</a:t>
            </a:r>
          </a:p>
        </p:txBody>
      </p:sp>
    </p:spTree>
    <p:extLst>
      <p:ext uri="{BB962C8B-B14F-4D97-AF65-F5344CB8AC3E}">
        <p14:creationId xmlns:p14="http://schemas.microsoft.com/office/powerpoint/2010/main" val="3748645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F7FBEBA1-332F-0342-ABD0-6468FDD507FE}"/>
              </a:ext>
            </a:extLst>
          </p:cNvPr>
          <p:cNvSpPr/>
          <p:nvPr/>
        </p:nvSpPr>
        <p:spPr>
          <a:xfrm>
            <a:off x="205098" y="418939"/>
            <a:ext cx="593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+mj-lt"/>
              </a:rPr>
              <a:t>And an individual (X) of unknown origin: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="" xmlns:a16="http://schemas.microsoft.com/office/drawing/2014/main" id="{D308271E-1BEF-1144-A679-8E4A2C6194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701882"/>
              </p:ext>
            </p:extLst>
          </p:nvPr>
        </p:nvGraphicFramePr>
        <p:xfrm>
          <a:off x="1357900" y="1344203"/>
          <a:ext cx="6096000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=""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1907222181"/>
                    </a:ext>
                  </a:extLst>
                </a:gridCol>
              </a:tblGrid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198592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Ind</a:t>
                      </a:r>
                      <a:r>
                        <a:rPr lang="en-US" sz="1800" dirty="0"/>
                        <a:t> 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572249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1308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F7FBEBA1-332F-0342-ABD0-6468FDD507FE}"/>
              </a:ext>
            </a:extLst>
          </p:cNvPr>
          <p:cNvSpPr/>
          <p:nvPr/>
        </p:nvSpPr>
        <p:spPr>
          <a:xfrm>
            <a:off x="205098" y="418939"/>
            <a:ext cx="593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+mj-lt"/>
              </a:rPr>
              <a:t>And an individual (X) of unknown origin: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="" xmlns:a16="http://schemas.microsoft.com/office/drawing/2014/main" id="{D308271E-1BEF-1144-A679-8E4A2C6194E0}"/>
              </a:ext>
            </a:extLst>
          </p:cNvPr>
          <p:cNvGraphicFramePr>
            <a:graphicFrameLocks noGrp="1"/>
          </p:cNvGraphicFramePr>
          <p:nvPr/>
        </p:nvGraphicFramePr>
        <p:xfrm>
          <a:off x="1357900" y="1344203"/>
          <a:ext cx="6096000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=""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1907222181"/>
                    </a:ext>
                  </a:extLst>
                </a:gridCol>
              </a:tblGrid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198592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Ind</a:t>
                      </a:r>
                      <a:r>
                        <a:rPr lang="en-US" sz="1800" dirty="0"/>
                        <a:t> 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57224939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298ED407-12ED-5943-A23D-1BFC96144BE0}"/>
              </a:ext>
            </a:extLst>
          </p:cNvPr>
          <p:cNvSpPr/>
          <p:nvPr/>
        </p:nvSpPr>
        <p:spPr>
          <a:xfrm>
            <a:off x="1138337" y="3201524"/>
            <a:ext cx="67419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+mj-lt"/>
              </a:rPr>
              <a:t>What is the probability Individual X came from Population 1?</a:t>
            </a:r>
          </a:p>
        </p:txBody>
      </p:sp>
    </p:spTree>
    <p:extLst>
      <p:ext uri="{BB962C8B-B14F-4D97-AF65-F5344CB8AC3E}">
        <p14:creationId xmlns:p14="http://schemas.microsoft.com/office/powerpoint/2010/main" val="1632195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F7FBEBA1-332F-0342-ABD0-6468FDD507FE}"/>
              </a:ext>
            </a:extLst>
          </p:cNvPr>
          <p:cNvSpPr/>
          <p:nvPr/>
        </p:nvSpPr>
        <p:spPr>
          <a:xfrm>
            <a:off x="307841" y="1826498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latin typeface="+mj-lt"/>
              </a:rPr>
              <a:t>Ind</a:t>
            </a:r>
            <a:r>
              <a:rPr lang="en-US" sz="2800" dirty="0">
                <a:latin typeface="+mj-lt"/>
              </a:rPr>
              <a:t> X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="" xmlns:a16="http://schemas.microsoft.com/office/drawing/2014/main" id="{D308271E-1BEF-1144-A679-8E4A2C6194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590184"/>
              </p:ext>
            </p:extLst>
          </p:nvPr>
        </p:nvGraphicFramePr>
        <p:xfrm>
          <a:off x="1583931" y="1837363"/>
          <a:ext cx="609600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=""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1907222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Ind</a:t>
                      </a:r>
                      <a:r>
                        <a:rPr lang="en-US" sz="1800" dirty="0"/>
                        <a:t> 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57224939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E0FA57A2-E7CB-064F-A8A6-2B1A1B8CD6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556755"/>
              </p:ext>
            </p:extLst>
          </p:nvPr>
        </p:nvGraphicFramePr>
        <p:xfrm>
          <a:off x="1585644" y="246580"/>
          <a:ext cx="6096000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=""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1907222181"/>
                    </a:ext>
                  </a:extLst>
                </a:gridCol>
              </a:tblGrid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198592642"/>
                  </a:ext>
                </a:extLst>
              </a:tr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6911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0.6/0.4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0.9/0.1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0.7/0.3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0.4/0.6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572249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0.5/0.5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0.3/0.7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0.8/0.2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0.1/0.9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1438863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1DF98793-2651-B343-B3E3-613B05CC8AB0}"/>
                  </a:ext>
                </a:extLst>
              </p:cNvPr>
              <p:cNvSpPr/>
              <p:nvPr/>
            </p:nvSpPr>
            <p:spPr>
              <a:xfrm>
                <a:off x="501338" y="3211796"/>
                <a:ext cx="39757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800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𝐷𝑎𝑡𝑎</m:t>
                          </m:r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𝑃𝑜𝑝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1)=</m:t>
                      </m:r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DF98793-2651-B343-B3E3-613B05CC8A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38" y="3211796"/>
                <a:ext cx="3975704" cy="523220"/>
              </a:xfrm>
              <a:prstGeom prst="rect">
                <a:avLst/>
              </a:prstGeom>
              <a:blipFill>
                <a:blip r:embed="rId2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7980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5615</TotalTime>
  <Words>1786</Words>
  <Application>Microsoft Macintosh PowerPoint</Application>
  <PresentationFormat>On-screen Show (4:3)</PresentationFormat>
  <Paragraphs>550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Calibri</vt:lpstr>
      <vt:lpstr>Calibri Light</vt:lpstr>
      <vt:lpstr>Cambria Math</vt:lpstr>
      <vt:lpstr>Arial</vt:lpstr>
      <vt:lpstr>Office Theme</vt:lpstr>
      <vt:lpstr>Lab 10: Population structure and assignment tests</vt:lpstr>
      <vt:lpstr>Population structure</vt:lpstr>
      <vt:lpstr>Inferring population structure</vt:lpstr>
      <vt:lpstr>Inferring structure: Assignment Tests</vt:lpstr>
      <vt:lpstr>Inferring structure: Assignment Tests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STRUCTURE (Pritchard et al 2000)</vt:lpstr>
      <vt:lpstr>STRUCTURE (Pritchard et al 2000)</vt:lpstr>
      <vt:lpstr>STRUCTURE (Pritchard et al 2000)</vt:lpstr>
      <vt:lpstr>STRUCTURE (Pritchard et al 2000)</vt:lpstr>
      <vt:lpstr>STRUCTURE (Pritchard et al 2000)</vt:lpstr>
      <vt:lpstr>STRUCTURE (Pritchard et al 2000)</vt:lpstr>
      <vt:lpstr>STRUCTURE (Pritchard et al 2000)</vt:lpstr>
      <vt:lpstr>STRUCTURE (Pritchard et al 2000)</vt:lpstr>
      <vt:lpstr>STRUCTURE (Pritchard et al 2000)</vt:lpstr>
      <vt:lpstr>How to run Structure properly.</vt:lpstr>
      <vt:lpstr>How to run Structure properly.</vt:lpstr>
      <vt:lpstr>How to run Structure properly.</vt:lpstr>
      <vt:lpstr>How to run Structure properly.</vt:lpstr>
      <vt:lpstr>How to run Structure properly.</vt:lpstr>
      <vt:lpstr>How to run Structure properly.</vt:lpstr>
      <vt:lpstr>How to run Structure properly.</vt:lpstr>
      <vt:lpstr>How to run Structure properly.</vt:lpstr>
      <vt:lpstr>How to NOT to run Structure properly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Lab Introduction</dc:title>
  <dc:creator>Steve</dc:creator>
  <cp:lastModifiedBy>Tyler Chafin</cp:lastModifiedBy>
  <cp:revision>453</cp:revision>
  <cp:lastPrinted>2014-01-15T01:50:06Z</cp:lastPrinted>
  <dcterms:created xsi:type="dcterms:W3CDTF">2006-08-16T00:00:00Z</dcterms:created>
  <dcterms:modified xsi:type="dcterms:W3CDTF">2018-04-04T02:39:20Z</dcterms:modified>
</cp:coreProperties>
</file>